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png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924" r:id="rId2"/>
    <p:sldId id="2730" r:id="rId3"/>
    <p:sldId id="2930" r:id="rId4"/>
    <p:sldId id="3253" r:id="rId5"/>
    <p:sldId id="3248" r:id="rId6"/>
    <p:sldId id="3251" r:id="rId7"/>
    <p:sldId id="3252" r:id="rId8"/>
    <p:sldId id="2468" r:id="rId9"/>
    <p:sldId id="2799" r:id="rId10"/>
    <p:sldId id="2815" r:id="rId11"/>
    <p:sldId id="2868" r:id="rId12"/>
    <p:sldId id="3254" r:id="rId13"/>
    <p:sldId id="996" r:id="rId14"/>
    <p:sldId id="3256" r:id="rId15"/>
    <p:sldId id="3662" r:id="rId16"/>
    <p:sldId id="2230" r:id="rId17"/>
    <p:sldId id="3663" r:id="rId18"/>
    <p:sldId id="3669" r:id="rId19"/>
    <p:sldId id="3656" r:id="rId20"/>
    <p:sldId id="3657" r:id="rId21"/>
    <p:sldId id="3658" r:id="rId22"/>
    <p:sldId id="3659" r:id="rId23"/>
    <p:sldId id="3660" r:id="rId24"/>
    <p:sldId id="3661" r:id="rId25"/>
    <p:sldId id="2117" r:id="rId26"/>
    <p:sldId id="3665" r:id="rId27"/>
    <p:sldId id="3666" r:id="rId28"/>
    <p:sldId id="3667" r:id="rId29"/>
    <p:sldId id="3668" r:id="rId30"/>
    <p:sldId id="3670" r:id="rId31"/>
    <p:sldId id="1607" r:id="rId32"/>
    <p:sldId id="1618" r:id="rId33"/>
    <p:sldId id="1619" r:id="rId34"/>
    <p:sldId id="1608" r:id="rId35"/>
    <p:sldId id="1620" r:id="rId36"/>
    <p:sldId id="1621" r:id="rId37"/>
    <p:sldId id="2926" r:id="rId38"/>
    <p:sldId id="2928" r:id="rId39"/>
    <p:sldId id="2929" r:id="rId40"/>
    <p:sldId id="2927" r:id="rId41"/>
    <p:sldId id="3671" r:id="rId42"/>
    <p:sldId id="3672" r:id="rId43"/>
    <p:sldId id="3673" r:id="rId44"/>
    <p:sldId id="3674" r:id="rId45"/>
    <p:sldId id="3675" r:id="rId46"/>
    <p:sldId id="3676" r:id="rId47"/>
    <p:sldId id="367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051"/>
    <a:srgbClr val="E54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2"/>
    <p:restoredTop sz="94271"/>
  </p:normalViewPr>
  <p:slideViewPr>
    <p:cSldViewPr snapToGrid="0">
      <p:cViewPr>
        <p:scale>
          <a:sx n="93" d="100"/>
          <a:sy n="93" d="100"/>
        </p:scale>
        <p:origin x="1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B4DD8-ED0C-104F-A057-FC815C6AD639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2157-A109-6948-BFBC-E0064210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0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85226-77C8-5BA3-C439-8A99D8CEB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D0109-3A87-47C9-422F-6E2CAD4C9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DD26F-9B92-7F43-9E0B-F8729E1BE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FB3D6-C69A-3EB0-34B6-6A1079C2B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3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3D334-267F-F529-2234-1DA3E5D6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EEE01C-51A5-C7DC-5FB0-5909971920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B0AE1-9668-C508-0D60-1E19491C3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D9248-0EB9-3DB2-74DE-4551F3531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2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A7A1-BDC4-35C8-3848-D2C36C392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6F875-B278-DE61-5E37-D3CAB148F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6B67B-DE9F-D3B0-A77E-0488AFC3A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755BF-B9A3-8546-1AA4-7554A8F2E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31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7220-9341-D9EC-9338-48ADF40AD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F40CC6-B53D-7EE9-319F-580FF4580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43BB68-8B7D-59E2-BE78-CEFFA282E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9B57E-C0CB-8AF1-B0FB-0AEAB75FC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40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953E-3773-9243-2AB0-42B183336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2ED39-874B-853E-EAC0-32F3B789E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D7E8-BB5F-00FE-D328-CFC9EDCD4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C99BC-0EC5-AFB7-725A-3638BF216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09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results were computed from 1,000 random independent simulations for each surveillance strategy.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C2157-A109-6948-BFBC-E006421011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5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0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CB21C-5E67-59AA-777B-063F9D04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6E754-FB40-F7DB-ED33-9D57358BE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47AF9-61E2-9BA2-F4D2-F2C337B01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3331-8544-F919-9DCD-33C3A431F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4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7DB78-3245-DE0B-11BB-8B9089546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1C07C-1919-3FD3-50C3-30E168BC3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7F0CF-7800-80B3-0EAD-5E6C57BE5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6B11A-6246-E69A-8561-A94F1927FC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0B84-8BC4-CABE-91CE-3DC83DE83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4BF01-4CA7-6BBD-7A07-07915B1B26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91C27-6A66-E504-3106-B186F6674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7B862-B4FF-6EE3-CF80-DB0384721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93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2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2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25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C2157-A109-6948-BFBC-E006421011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3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1ADF-8B86-AB0E-2551-DB95DC0E1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0C96D-56C7-ABE8-3E96-5F22FCF25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C9D2-F09D-9555-F4C4-37E43FA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FC36-1078-CAAA-F80E-C44D64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1E6B-1523-1D3A-0951-89DE05D8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2184-72D1-A5E0-E347-EED29106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D08-A8EE-9892-91F4-79609F7B1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25ED-CBB1-0670-B013-DD8242CE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862FB-4F89-B07A-BB32-BEE6C48C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0520-3935-B432-3A1C-A758863C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41443-198A-049A-A02E-A4418939E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EC8A-4973-3693-EF05-FE7BB0E66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631B-48EA-1BE3-9DF8-457234EE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4BA10-9ADC-6F25-AA01-5F7C2C48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A093-CAC7-AAB6-6E2E-2DD89F40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6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88FE-19D0-923A-E94F-BD8B2CEA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D3F83-FDBD-2A29-4F88-973AD08E2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DD5E-1DCB-4CB7-6F4F-0242AA7E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F737-54A8-E035-58F8-7202878B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91D46-6790-1007-781D-123C18AB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54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2960-9FE1-3922-B759-77C9A45C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1CE7C-CCC9-38BF-0F64-D13BFCCE2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5684D-C100-05B8-9449-95C78096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5EE84-7708-99D1-0311-E421A396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2AAF-64F2-A6BC-94B6-7796D757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D7B8-1088-9BB3-6628-A78BAF99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601C6-8244-CFC6-E487-6EF2589D4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DF561-247D-978F-1CC6-85C8B83B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88CAB-0491-E1EA-175F-CE4B8946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B6AC2-BFC6-75D4-9415-F7E39F03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7458F-ED06-F8BE-6163-18929CE3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2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3E10D-5EEA-0656-D973-290FC086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23409-D164-4A57-143E-07DA8CD46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90D01-8839-A135-AC0E-2A9FF0B0D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A8FE8-2967-66E8-3393-D8183FD88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F958C-30D9-31A4-9EDF-5A7B0F34D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E2A2F-D2D6-DCBE-E120-EA69E498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19C32-FC44-B5E7-C18C-8C31F6E1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3E-0E06-0F09-D0A2-2665FE58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B5FB-3988-2780-B537-4C06822E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F6B83-3D96-BEB3-7EF4-0C47CF77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2820E-9C77-059F-FD9D-6F2D295A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B3018-5646-2542-3CA4-1CF16C5A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7053B-28F2-2522-BD4A-ACF65EC6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BC425-2972-049B-A104-EF2F4640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F147E-7B4A-744B-110D-57C24A4D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9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6852-CF6E-17C5-BCFC-4AEC9BE7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9595-0F33-1065-E1D5-213617126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88C56-730E-2B1B-EE27-36275A8F7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1BB20-89F6-7292-7DC3-AB774A71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345D-660E-AABC-6123-E5D9A7E5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50D12-F930-7D07-A910-468B2341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6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52F3-59DE-2442-EF31-080EDA90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BCDB74-53D1-3F9E-4555-D435A782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E4138-5B3A-502C-0E93-9D481AA64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DA33C-3163-5B02-25F5-D2D16234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4D5D9-0C2D-4188-DA2B-C6402D74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926C2-9B54-483E-D3C6-4969398A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9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757F5-A304-7739-4469-20D3DAD6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9FDEC-5979-5B86-DB03-2192A7A74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D6A2-7994-38E9-8399-85CC5948A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61508-A64C-E847-B121-4FFD4432C553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28DF-4F62-8BA2-7D7E-5257BC3A2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2BEF-5E19-7071-AA29-90A5C0DAE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9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10" Type="http://schemas.openxmlformats.org/officeDocument/2006/relationships/image" Target="../media/image29.jpeg"/><Relationship Id="rId4" Type="http://schemas.openxmlformats.org/officeDocument/2006/relationships/image" Target="../media/image26.jpeg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3ADE4-63EF-B36E-7167-5DD5BE6B03F1}"/>
              </a:ext>
            </a:extLst>
          </p:cNvPr>
          <p:cNvSpPr txBox="1">
            <a:spLocks/>
          </p:cNvSpPr>
          <p:nvPr/>
        </p:nvSpPr>
        <p:spPr>
          <a:xfrm>
            <a:off x="320260" y="1489868"/>
            <a:ext cx="11720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Introduction to SARS-CoV-2 in Global Health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E491FF-F086-A86F-F0F1-62DD31132A4C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UChicago Center in Paris</a:t>
            </a:r>
          </a:p>
          <a:p>
            <a:r>
              <a:rPr lang="en-US" dirty="0"/>
              <a:t>Paris, France</a:t>
            </a:r>
          </a:p>
          <a:p>
            <a:r>
              <a:rPr lang="en-US" dirty="0"/>
              <a:t>January 2025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D5809-3979-98F1-9C58-517334B4C70D}"/>
              </a:ext>
            </a:extLst>
          </p:cNvPr>
          <p:cNvSpPr txBox="1">
            <a:spLocks/>
          </p:cNvSpPr>
          <p:nvPr/>
        </p:nvSpPr>
        <p:spPr>
          <a:xfrm>
            <a:off x="141515" y="311497"/>
            <a:ext cx="3877826" cy="4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BIOS27815: Infectious Diseases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0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794F2-FE80-4C7E-8BFF-B0561DEE5DE7}"/>
              </a:ext>
            </a:extLst>
          </p:cNvPr>
          <p:cNvSpPr/>
          <p:nvPr/>
        </p:nvSpPr>
        <p:spPr>
          <a:xfrm>
            <a:off x="9896474" y="972375"/>
            <a:ext cx="2028542" cy="4848017"/>
          </a:xfrm>
          <a:prstGeom prst="rect">
            <a:avLst/>
          </a:prstGeom>
          <a:solidFill>
            <a:srgbClr val="FFFF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Most stage V pathogens once had an animal origin, as well!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959167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9896474" y="1832106"/>
            <a:ext cx="1971675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humans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10136088" y="4734664"/>
            <a:ext cx="148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HIV</a:t>
            </a:r>
            <a:endParaRPr lang="en-US" i="1" dirty="0">
              <a:cs typeface="Franklin Gothic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5FC4A-5068-FCB7-80A2-4C8A83B9CF89}"/>
              </a:ext>
            </a:extLst>
          </p:cNvPr>
          <p:cNvSpPr txBox="1"/>
          <p:nvPr/>
        </p:nvSpPr>
        <p:spPr>
          <a:xfrm>
            <a:off x="7004649" y="6510444"/>
            <a:ext cx="51476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Sharp &amp; Hahn. 2011. </a:t>
            </a:r>
            <a:r>
              <a:rPr lang="en-US" i="1" dirty="0">
                <a:solidFill>
                  <a:srgbClr val="000000"/>
                </a:solidFill>
              </a:rPr>
              <a:t>Cold Spring </a:t>
            </a:r>
            <a:r>
              <a:rPr lang="en-US" i="1" dirty="0" err="1">
                <a:solidFill>
                  <a:srgbClr val="000000"/>
                </a:solidFill>
              </a:rPr>
              <a:t>Harb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Perspect</a:t>
            </a:r>
            <a:r>
              <a:rPr lang="en-US" i="1" dirty="0">
                <a:solidFill>
                  <a:srgbClr val="000000"/>
                </a:solidFill>
              </a:rPr>
              <a:t> Med</a:t>
            </a:r>
            <a:r>
              <a:rPr lang="en-US" i="1" dirty="0">
                <a:cs typeface="Franklin Gothic Medium"/>
              </a:rPr>
              <a:t>.</a:t>
            </a:r>
          </a:p>
        </p:txBody>
      </p:sp>
      <p:pic>
        <p:nvPicPr>
          <p:cNvPr id="82952" name="Picture 8">
            <a:extLst>
              <a:ext uri="{FF2B5EF4-FFF2-40B4-BE49-F238E27FC236}">
                <a16:creationId xmlns:a16="http://schemas.microsoft.com/office/drawing/2014/main" id="{BF631EF4-2FAA-57D9-BE8A-8002C057A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0"/>
          <a:stretch/>
        </p:blipFill>
        <p:spPr bwMode="auto">
          <a:xfrm>
            <a:off x="145879" y="1863608"/>
            <a:ext cx="6240740" cy="48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4" name="Picture 10" descr="HIV - Wikipedia">
            <a:extLst>
              <a:ext uri="{FF2B5EF4-FFF2-40B4-BE49-F238E27FC236}">
                <a16:creationId xmlns:a16="http://schemas.microsoft.com/office/drawing/2014/main" id="{1CDF83C7-87B6-7979-7C0A-01EDDC662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59"/>
          <a:stretch/>
        </p:blipFill>
        <p:spPr bwMode="auto">
          <a:xfrm>
            <a:off x="10369888" y="3232229"/>
            <a:ext cx="1125747" cy="12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hylogenetic tree of the SIV and HIV viruses">
            <a:extLst>
              <a:ext uri="{FF2B5EF4-FFF2-40B4-BE49-F238E27FC236}">
                <a16:creationId xmlns:a16="http://schemas.microsoft.com/office/drawing/2014/main" id="{88D8ED00-DB0C-9F5D-5D7E-D1C91F96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174" y="1046074"/>
            <a:ext cx="4462272" cy="405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22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794F2-FE80-4C7E-8BFF-B0561DEE5DE7}"/>
              </a:ext>
            </a:extLst>
          </p:cNvPr>
          <p:cNvSpPr/>
          <p:nvPr/>
        </p:nvSpPr>
        <p:spPr>
          <a:xfrm>
            <a:off x="165099" y="5765094"/>
            <a:ext cx="5394873" cy="921248"/>
          </a:xfrm>
          <a:prstGeom prst="rect">
            <a:avLst/>
          </a:prstGeom>
          <a:solidFill>
            <a:srgbClr val="FFFF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Most stage V pathogens once had an animal origin, as well!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85933" y="5826138"/>
            <a:ext cx="1816440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1413131" y="5677321"/>
            <a:ext cx="2237062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+mn-lt"/>
              </a:rPr>
              <a:t>Transmits exclusively in humans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4236250" y="6041052"/>
            <a:ext cx="148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Influenza</a:t>
            </a:r>
            <a:endParaRPr lang="en-US" i="1" dirty="0">
              <a:cs typeface="Franklin Gothic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5FC4A-5068-FCB7-80A2-4C8A83B9CF89}"/>
              </a:ext>
            </a:extLst>
          </p:cNvPr>
          <p:cNvSpPr txBox="1"/>
          <p:nvPr/>
        </p:nvSpPr>
        <p:spPr>
          <a:xfrm>
            <a:off x="9015568" y="6501676"/>
            <a:ext cx="3176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Skelton &amp; Huber. 2022. </a:t>
            </a:r>
            <a:r>
              <a:rPr lang="en-US" i="1" dirty="0">
                <a:solidFill>
                  <a:srgbClr val="000000"/>
                </a:solidFill>
              </a:rPr>
              <a:t>Viruses</a:t>
            </a:r>
            <a:r>
              <a:rPr lang="en-US" i="1" dirty="0">
                <a:cs typeface="Franklin Gothic Medium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DAB9CC-BBBA-53D6-E7C5-60E4727F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2" y="877782"/>
            <a:ext cx="6786362" cy="41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diagram of different animals&#10;&#10;Description automatically generated">
            <a:extLst>
              <a:ext uri="{FF2B5EF4-FFF2-40B4-BE49-F238E27FC236}">
                <a16:creationId xmlns:a16="http://schemas.microsoft.com/office/drawing/2014/main" id="{141211B9-5C77-5573-E05F-511CFF85A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710" y="1553870"/>
            <a:ext cx="4780357" cy="4733491"/>
          </a:xfrm>
          <a:prstGeom prst="rect">
            <a:avLst/>
          </a:prstGeom>
        </p:spPr>
      </p:pic>
      <p:pic>
        <p:nvPicPr>
          <p:cNvPr id="1028" name="Picture 4" descr="Influenza A Structure">
            <a:extLst>
              <a:ext uri="{FF2B5EF4-FFF2-40B4-BE49-F238E27FC236}">
                <a16:creationId xmlns:a16="http://schemas.microsoft.com/office/drawing/2014/main" id="{C5CD860A-779A-38D3-B383-F2A9D2E4D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3" r="16482"/>
          <a:stretch/>
        </p:blipFill>
        <p:spPr bwMode="auto">
          <a:xfrm>
            <a:off x="3479339" y="5787990"/>
            <a:ext cx="925186" cy="9493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E70D51-FA90-363A-2667-4987FA35235F}"/>
              </a:ext>
            </a:extLst>
          </p:cNvPr>
          <p:cNvSpPr txBox="1"/>
          <p:nvPr/>
        </p:nvSpPr>
        <p:spPr>
          <a:xfrm>
            <a:off x="165099" y="5307989"/>
            <a:ext cx="3176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Parry et al. 2020. </a:t>
            </a:r>
            <a:r>
              <a:rPr lang="en-US" i="1" dirty="0">
                <a:solidFill>
                  <a:srgbClr val="000000"/>
                </a:solidFill>
              </a:rPr>
              <a:t>Viruses</a:t>
            </a:r>
            <a:r>
              <a:rPr lang="en-US" i="1" dirty="0">
                <a:cs typeface="Franklin Gothic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45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036F3-3972-4E12-AFB9-50DA9C5B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B6CB-631E-97A4-3602-6E2CF743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7F195D-4553-82EF-441A-2E12C043D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 refresh our understanding of zoonotic diseases</a:t>
            </a:r>
          </a:p>
          <a:p>
            <a:r>
              <a:rPr lang="en-US" dirty="0">
                <a:highlight>
                  <a:srgbClr val="FFFF00"/>
                </a:highlight>
              </a:rPr>
              <a:t>To place SARS-CoV-2 in the broad context of coronaviruses in general</a:t>
            </a:r>
          </a:p>
          <a:p>
            <a:r>
              <a:rPr lang="en-US" dirty="0"/>
              <a:t>To introduce the role of bats as zoonotic reservoirs</a:t>
            </a:r>
          </a:p>
          <a:p>
            <a:r>
              <a:rPr lang="en-US" dirty="0"/>
              <a:t>To learn about the expansion of NGS capacity in LMICs after COVID-19</a:t>
            </a:r>
          </a:p>
          <a:p>
            <a:r>
              <a:rPr lang="en-US" dirty="0"/>
              <a:t>To identify socio-economic disparities in intervention (e.g. vaccine) access highlighted by COVID-19</a:t>
            </a:r>
          </a:p>
        </p:txBody>
      </p:sp>
    </p:spTree>
    <p:extLst>
      <p:ext uri="{BB962C8B-B14F-4D97-AF65-F5344CB8AC3E}">
        <p14:creationId xmlns:p14="http://schemas.microsoft.com/office/powerpoint/2010/main" val="1266196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5A81B-B59D-8949-A66B-6501646FF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47"/>
          <a:stretch/>
        </p:blipFill>
        <p:spPr>
          <a:xfrm>
            <a:off x="157744" y="1"/>
            <a:ext cx="2321106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702F9B-E8DC-314E-9BBA-F4E0C1D9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558" y="203658"/>
            <a:ext cx="9452698" cy="1083867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SARS-CoV-2 originates from bat-borne coronaviruses in subgenus </a:t>
            </a:r>
            <a:r>
              <a:rPr lang="en-US" sz="4000" b="1" dirty="0" err="1">
                <a:solidFill>
                  <a:srgbClr val="C00000"/>
                </a:solidFill>
                <a:latin typeface="+mn-lt"/>
              </a:rPr>
              <a:t>Sarbecovirus</a:t>
            </a:r>
            <a:endParaRPr lang="en-US" sz="4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C493E-E250-5F4B-9BE9-8559F3D94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r="18440"/>
          <a:stretch/>
        </p:blipFill>
        <p:spPr>
          <a:xfrm>
            <a:off x="1524000" y="1524001"/>
            <a:ext cx="7585642" cy="4852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925AF-2C54-E04D-A1CE-B562E8039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11" r="2943"/>
          <a:stretch/>
        </p:blipFill>
        <p:spPr>
          <a:xfrm>
            <a:off x="9514026" y="1523999"/>
            <a:ext cx="742194" cy="4852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842FA-D118-504C-9E34-126C41F599A0}"/>
              </a:ext>
            </a:extLst>
          </p:cNvPr>
          <p:cNvSpPr txBox="1"/>
          <p:nvPr/>
        </p:nvSpPr>
        <p:spPr>
          <a:xfrm>
            <a:off x="7011457" y="6388019"/>
            <a:ext cx="500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+mj-lt"/>
                <a:cs typeface="Franklin Gothic Medium"/>
              </a:rPr>
              <a:t>Ravelomanantsoa</a:t>
            </a:r>
            <a:r>
              <a:rPr lang="en-US" sz="1200" dirty="0">
                <a:latin typeface="+mj-lt"/>
                <a:cs typeface="Franklin Gothic Medium"/>
              </a:rPr>
              <a:t>, </a:t>
            </a:r>
            <a:r>
              <a:rPr lang="en-US" sz="1200" dirty="0" err="1">
                <a:latin typeface="+mj-lt"/>
                <a:cs typeface="Franklin Gothic Medium"/>
              </a:rPr>
              <a:t>Guth</a:t>
            </a:r>
            <a:r>
              <a:rPr lang="en-US" sz="1200" dirty="0">
                <a:latin typeface="+mj-lt"/>
                <a:cs typeface="Franklin Gothic Medium"/>
              </a:rPr>
              <a:t>, </a:t>
            </a:r>
            <a:r>
              <a:rPr lang="en-US" sz="1200" dirty="0" err="1">
                <a:latin typeface="+mj-lt"/>
                <a:cs typeface="Franklin Gothic Medium"/>
              </a:rPr>
              <a:t>Andrianiaina</a:t>
            </a:r>
            <a:r>
              <a:rPr lang="en-US" sz="1200" dirty="0">
                <a:latin typeface="+mj-lt"/>
                <a:cs typeface="Franklin Gothic Medium"/>
              </a:rPr>
              <a:t>, Andry, Gentles, </a:t>
            </a:r>
            <a:r>
              <a:rPr lang="en-US" sz="1200" dirty="0" err="1">
                <a:latin typeface="+mj-lt"/>
                <a:cs typeface="Franklin Gothic Medium"/>
              </a:rPr>
              <a:t>Ranaivoson</a:t>
            </a:r>
            <a:r>
              <a:rPr lang="en-US" sz="1200" dirty="0">
                <a:latin typeface="+mj-lt"/>
                <a:cs typeface="Franklin Gothic Medium"/>
              </a:rPr>
              <a:t>, &amp; Brook. </a:t>
            </a:r>
          </a:p>
          <a:p>
            <a:pPr algn="r"/>
            <a:r>
              <a:rPr lang="en-US" sz="1200" dirty="0">
                <a:latin typeface="+mj-lt"/>
                <a:cs typeface="Franklin Gothic Medium"/>
              </a:rPr>
              <a:t>2020. </a:t>
            </a:r>
            <a:r>
              <a:rPr lang="en-US" sz="1200" i="1" dirty="0">
                <a:latin typeface="+mj-lt"/>
                <a:cs typeface="Franklin Gothic Medium"/>
              </a:rPr>
              <a:t>Emerging Topics in Life Sciences.</a:t>
            </a:r>
            <a:endParaRPr lang="en-US" sz="1200" dirty="0">
              <a:latin typeface="+mj-lt"/>
              <a:cs typeface="Franklin Gothic Medium"/>
            </a:endParaRPr>
          </a:p>
        </p:txBody>
      </p:sp>
      <p:pic>
        <p:nvPicPr>
          <p:cNvPr id="14" name="Graphic 13" descr="Bats">
            <a:extLst>
              <a:ext uri="{FF2B5EF4-FFF2-40B4-BE49-F238E27FC236}">
                <a16:creationId xmlns:a16="http://schemas.microsoft.com/office/drawing/2014/main" id="{D0AF951F-36E7-DC4D-A395-216C1E27F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787036" y="1572207"/>
            <a:ext cx="289734" cy="193969"/>
          </a:xfrm>
          <a:prstGeom prst="rect">
            <a:avLst/>
          </a:prstGeom>
        </p:spPr>
      </p:pic>
      <p:pic>
        <p:nvPicPr>
          <p:cNvPr id="17" name="Graphic 16" descr="Bats">
            <a:extLst>
              <a:ext uri="{FF2B5EF4-FFF2-40B4-BE49-F238E27FC236}">
                <a16:creationId xmlns:a16="http://schemas.microsoft.com/office/drawing/2014/main" id="{F2BE75BD-E5E4-5146-BC5C-524C8EC3B2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463948" y="1669743"/>
            <a:ext cx="289734" cy="193969"/>
          </a:xfrm>
          <a:prstGeom prst="rect">
            <a:avLst/>
          </a:prstGeom>
        </p:spPr>
      </p:pic>
      <p:pic>
        <p:nvPicPr>
          <p:cNvPr id="18" name="Graphic 17" descr="Bats">
            <a:extLst>
              <a:ext uri="{FF2B5EF4-FFF2-40B4-BE49-F238E27FC236}">
                <a16:creationId xmlns:a16="http://schemas.microsoft.com/office/drawing/2014/main" id="{699DB65B-8F2E-A949-AB07-ADEC45D4C5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207916" y="1870911"/>
            <a:ext cx="289734" cy="193969"/>
          </a:xfrm>
          <a:prstGeom prst="rect">
            <a:avLst/>
          </a:prstGeom>
        </p:spPr>
      </p:pic>
      <p:pic>
        <p:nvPicPr>
          <p:cNvPr id="19" name="Graphic 18" descr="Bats">
            <a:extLst>
              <a:ext uri="{FF2B5EF4-FFF2-40B4-BE49-F238E27FC236}">
                <a16:creationId xmlns:a16="http://schemas.microsoft.com/office/drawing/2014/main" id="{B3A76AB2-294D-024C-B9DB-4A738CFEEA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21120" y="2143003"/>
            <a:ext cx="289734" cy="193969"/>
          </a:xfrm>
          <a:prstGeom prst="rect">
            <a:avLst/>
          </a:prstGeom>
        </p:spPr>
      </p:pic>
      <p:pic>
        <p:nvPicPr>
          <p:cNvPr id="20" name="Graphic 19" descr="Bats">
            <a:extLst>
              <a:ext uri="{FF2B5EF4-FFF2-40B4-BE49-F238E27FC236}">
                <a16:creationId xmlns:a16="http://schemas.microsoft.com/office/drawing/2014/main" id="{4C6AA8B2-40A5-F74D-81B9-ED522C9CD8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28140" y="2044340"/>
            <a:ext cx="289734" cy="193969"/>
          </a:xfrm>
          <a:prstGeom prst="rect">
            <a:avLst/>
          </a:prstGeom>
        </p:spPr>
      </p:pic>
      <p:pic>
        <p:nvPicPr>
          <p:cNvPr id="21" name="Graphic 20" descr="Bats">
            <a:extLst>
              <a:ext uri="{FF2B5EF4-FFF2-40B4-BE49-F238E27FC236}">
                <a16:creationId xmlns:a16="http://schemas.microsoft.com/office/drawing/2014/main" id="{45F5522F-4244-1F48-97E6-A022CCE4AD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35161" y="2230539"/>
            <a:ext cx="289734" cy="193969"/>
          </a:xfrm>
          <a:prstGeom prst="rect">
            <a:avLst/>
          </a:prstGeom>
        </p:spPr>
      </p:pic>
      <p:pic>
        <p:nvPicPr>
          <p:cNvPr id="22" name="Graphic 21" descr="Bats">
            <a:extLst>
              <a:ext uri="{FF2B5EF4-FFF2-40B4-BE49-F238E27FC236}">
                <a16:creationId xmlns:a16="http://schemas.microsoft.com/office/drawing/2014/main" id="{E846E10F-E012-5346-8FCD-87CA52ED57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9088361" y="2334101"/>
            <a:ext cx="289734" cy="193969"/>
          </a:xfrm>
          <a:prstGeom prst="rect">
            <a:avLst/>
          </a:prstGeom>
        </p:spPr>
      </p:pic>
      <p:pic>
        <p:nvPicPr>
          <p:cNvPr id="23" name="Graphic 22" descr="Bats">
            <a:extLst>
              <a:ext uri="{FF2B5EF4-FFF2-40B4-BE49-F238E27FC236}">
                <a16:creationId xmlns:a16="http://schemas.microsoft.com/office/drawing/2014/main" id="{6FBB6C62-86A4-2645-B659-67E120A09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29865" y="2705957"/>
            <a:ext cx="289734" cy="193969"/>
          </a:xfrm>
          <a:prstGeom prst="rect">
            <a:avLst/>
          </a:prstGeom>
        </p:spPr>
      </p:pic>
      <p:pic>
        <p:nvPicPr>
          <p:cNvPr id="24" name="Graphic 23" descr="Bats">
            <a:extLst>
              <a:ext uri="{FF2B5EF4-FFF2-40B4-BE49-F238E27FC236}">
                <a16:creationId xmlns:a16="http://schemas.microsoft.com/office/drawing/2014/main" id="{D0D0F3A1-6B7A-CE45-8D51-546176997A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72537" y="2803493"/>
            <a:ext cx="289734" cy="193969"/>
          </a:xfrm>
          <a:prstGeom prst="rect">
            <a:avLst/>
          </a:prstGeom>
        </p:spPr>
      </p:pic>
      <p:pic>
        <p:nvPicPr>
          <p:cNvPr id="25" name="Graphic 24" descr="Bats">
            <a:extLst>
              <a:ext uri="{FF2B5EF4-FFF2-40B4-BE49-F238E27FC236}">
                <a16:creationId xmlns:a16="http://schemas.microsoft.com/office/drawing/2014/main" id="{AB772468-F0B0-B34E-A649-19EC9E3E05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778233" y="4583525"/>
            <a:ext cx="289734" cy="193969"/>
          </a:xfrm>
          <a:prstGeom prst="rect">
            <a:avLst/>
          </a:prstGeom>
        </p:spPr>
      </p:pic>
      <p:pic>
        <p:nvPicPr>
          <p:cNvPr id="26" name="Graphic 25" descr="Bats">
            <a:extLst>
              <a:ext uri="{FF2B5EF4-FFF2-40B4-BE49-F238E27FC236}">
                <a16:creationId xmlns:a16="http://schemas.microsoft.com/office/drawing/2014/main" id="{8446258B-1E25-3D49-AC87-6F9061D3B5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820905" y="4681061"/>
            <a:ext cx="289734" cy="193969"/>
          </a:xfrm>
          <a:prstGeom prst="rect">
            <a:avLst/>
          </a:prstGeom>
        </p:spPr>
      </p:pic>
      <p:pic>
        <p:nvPicPr>
          <p:cNvPr id="27" name="Graphic 26" descr="Bats">
            <a:extLst>
              <a:ext uri="{FF2B5EF4-FFF2-40B4-BE49-F238E27FC236}">
                <a16:creationId xmlns:a16="http://schemas.microsoft.com/office/drawing/2014/main" id="{3B3BB633-BB2E-D342-A313-470374B800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16105" y="4796885"/>
            <a:ext cx="289734" cy="193969"/>
          </a:xfrm>
          <a:prstGeom prst="rect">
            <a:avLst/>
          </a:prstGeom>
        </p:spPr>
      </p:pic>
      <p:pic>
        <p:nvPicPr>
          <p:cNvPr id="28" name="Graphic 27" descr="Bats">
            <a:extLst>
              <a:ext uri="{FF2B5EF4-FFF2-40B4-BE49-F238E27FC236}">
                <a16:creationId xmlns:a16="http://schemas.microsoft.com/office/drawing/2014/main" id="{5D736E8F-4371-3345-81BF-FCB15AC1FA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58777" y="4894421"/>
            <a:ext cx="289734" cy="193969"/>
          </a:xfrm>
          <a:prstGeom prst="rect">
            <a:avLst/>
          </a:prstGeom>
        </p:spPr>
      </p:pic>
      <p:pic>
        <p:nvPicPr>
          <p:cNvPr id="29" name="Graphic 28" descr="Bats">
            <a:extLst>
              <a:ext uri="{FF2B5EF4-FFF2-40B4-BE49-F238E27FC236}">
                <a16:creationId xmlns:a16="http://schemas.microsoft.com/office/drawing/2014/main" id="{91190DBD-5893-454C-B61D-357B1C1944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235689" y="4973669"/>
            <a:ext cx="289734" cy="193969"/>
          </a:xfrm>
          <a:prstGeom prst="rect">
            <a:avLst/>
          </a:prstGeom>
        </p:spPr>
      </p:pic>
      <p:pic>
        <p:nvPicPr>
          <p:cNvPr id="30" name="Graphic 29" descr="Bats">
            <a:extLst>
              <a:ext uri="{FF2B5EF4-FFF2-40B4-BE49-F238E27FC236}">
                <a16:creationId xmlns:a16="http://schemas.microsoft.com/office/drawing/2014/main" id="{9473DC94-0A38-BF45-9492-895E3BE47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16105" y="5071205"/>
            <a:ext cx="289734" cy="193969"/>
          </a:xfrm>
          <a:prstGeom prst="rect">
            <a:avLst/>
          </a:prstGeom>
        </p:spPr>
      </p:pic>
      <p:pic>
        <p:nvPicPr>
          <p:cNvPr id="31" name="Graphic 30" descr="Bats">
            <a:extLst>
              <a:ext uri="{FF2B5EF4-FFF2-40B4-BE49-F238E27FC236}">
                <a16:creationId xmlns:a16="http://schemas.microsoft.com/office/drawing/2014/main" id="{350FD5AE-787A-9841-8798-68A3D5D8D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851385" y="5168741"/>
            <a:ext cx="289734" cy="193969"/>
          </a:xfrm>
          <a:prstGeom prst="rect">
            <a:avLst/>
          </a:prstGeom>
        </p:spPr>
      </p:pic>
      <p:pic>
        <p:nvPicPr>
          <p:cNvPr id="32" name="Graphic 31" descr="Bats">
            <a:extLst>
              <a:ext uri="{FF2B5EF4-FFF2-40B4-BE49-F238E27FC236}">
                <a16:creationId xmlns:a16="http://schemas.microsoft.com/office/drawing/2014/main" id="{AEB26904-EFE2-F24D-AEE9-E5CC238859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221801" y="5366398"/>
            <a:ext cx="289734" cy="193969"/>
          </a:xfrm>
          <a:prstGeom prst="rect">
            <a:avLst/>
          </a:prstGeom>
        </p:spPr>
      </p:pic>
      <p:pic>
        <p:nvPicPr>
          <p:cNvPr id="33" name="Graphic 32" descr="Bats">
            <a:extLst>
              <a:ext uri="{FF2B5EF4-FFF2-40B4-BE49-F238E27FC236}">
                <a16:creationId xmlns:a16="http://schemas.microsoft.com/office/drawing/2014/main" id="{D0AA77F2-5655-854C-B4BC-68A721160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36593" y="5636524"/>
            <a:ext cx="289734" cy="193969"/>
          </a:xfrm>
          <a:prstGeom prst="rect">
            <a:avLst/>
          </a:prstGeom>
        </p:spPr>
      </p:pic>
      <p:pic>
        <p:nvPicPr>
          <p:cNvPr id="34" name="Graphic 33" descr="Bats">
            <a:extLst>
              <a:ext uri="{FF2B5EF4-FFF2-40B4-BE49-F238E27FC236}">
                <a16:creationId xmlns:a16="http://schemas.microsoft.com/office/drawing/2014/main" id="{EF7601D8-F789-5942-BC1E-430DB5148F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43538" y="5453299"/>
            <a:ext cx="289734" cy="193969"/>
          </a:xfrm>
          <a:prstGeom prst="rect">
            <a:avLst/>
          </a:prstGeom>
        </p:spPr>
      </p:pic>
      <p:pic>
        <p:nvPicPr>
          <p:cNvPr id="35" name="Graphic 34" descr="Bats">
            <a:extLst>
              <a:ext uri="{FF2B5EF4-FFF2-40B4-BE49-F238E27FC236}">
                <a16:creationId xmlns:a16="http://schemas.microsoft.com/office/drawing/2014/main" id="{66DCC6A6-5CFD-6B48-90D7-3D1CC960C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342671" y="5934451"/>
            <a:ext cx="289734" cy="193969"/>
          </a:xfrm>
          <a:prstGeom prst="rect">
            <a:avLst/>
          </a:prstGeom>
        </p:spPr>
      </p:pic>
      <p:pic>
        <p:nvPicPr>
          <p:cNvPr id="36" name="Graphic 35" descr="Bats">
            <a:extLst>
              <a:ext uri="{FF2B5EF4-FFF2-40B4-BE49-F238E27FC236}">
                <a16:creationId xmlns:a16="http://schemas.microsoft.com/office/drawing/2014/main" id="{78F074E2-9A15-1F41-AC9D-4A264395C2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749859" y="6012176"/>
            <a:ext cx="289734" cy="193969"/>
          </a:xfrm>
          <a:prstGeom prst="rect">
            <a:avLst/>
          </a:prstGeom>
        </p:spPr>
      </p:pic>
      <p:pic>
        <p:nvPicPr>
          <p:cNvPr id="37" name="Graphic 36" descr="Bats">
            <a:extLst>
              <a:ext uri="{FF2B5EF4-FFF2-40B4-BE49-F238E27FC236}">
                <a16:creationId xmlns:a16="http://schemas.microsoft.com/office/drawing/2014/main" id="{AD4A1E79-7C47-DB47-8DA6-76032C1987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292239" y="6220972"/>
            <a:ext cx="289734" cy="193969"/>
          </a:xfrm>
          <a:prstGeom prst="rect">
            <a:avLst/>
          </a:prstGeom>
        </p:spPr>
      </p:pic>
      <p:pic>
        <p:nvPicPr>
          <p:cNvPr id="38" name="Graphic 37" descr="Bats">
            <a:extLst>
              <a:ext uri="{FF2B5EF4-FFF2-40B4-BE49-F238E27FC236}">
                <a16:creationId xmlns:a16="http://schemas.microsoft.com/office/drawing/2014/main" id="{0B587E8D-87D5-4746-B8EC-32DA7F99EB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6095511" y="6109305"/>
            <a:ext cx="289734" cy="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5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5F461-8D81-B0B3-7BAB-54287F73B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1EA61-7334-76AB-77F7-1F2835450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47"/>
          <a:stretch/>
        </p:blipFill>
        <p:spPr>
          <a:xfrm>
            <a:off x="157744" y="1"/>
            <a:ext cx="2321106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31E21B-4D42-4088-7EE2-FCA21BBA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558" y="203658"/>
            <a:ext cx="9452698" cy="1083867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SARS-CoV-2 originates from bat-borne coronaviruses in subgenus </a:t>
            </a:r>
            <a:r>
              <a:rPr lang="en-US" sz="4000" b="1" dirty="0" err="1">
                <a:solidFill>
                  <a:srgbClr val="C00000"/>
                </a:solidFill>
                <a:latin typeface="+mn-lt"/>
              </a:rPr>
              <a:t>Sarbecovirus</a:t>
            </a:r>
            <a:endParaRPr lang="en-US" sz="4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E0792-D24A-2A6D-BFA9-750BFC0A8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7" r="18440"/>
          <a:stretch/>
        </p:blipFill>
        <p:spPr>
          <a:xfrm>
            <a:off x="1524000" y="1524001"/>
            <a:ext cx="7585642" cy="4852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01D44-D535-D7A5-603D-1C013D27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11" r="2943"/>
          <a:stretch/>
        </p:blipFill>
        <p:spPr>
          <a:xfrm>
            <a:off x="9514026" y="1523999"/>
            <a:ext cx="742194" cy="4852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F1EDE-1D5E-B804-3314-9DAADC99826A}"/>
              </a:ext>
            </a:extLst>
          </p:cNvPr>
          <p:cNvSpPr txBox="1"/>
          <p:nvPr/>
        </p:nvSpPr>
        <p:spPr>
          <a:xfrm>
            <a:off x="7011457" y="6388019"/>
            <a:ext cx="500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+mj-lt"/>
                <a:cs typeface="Franklin Gothic Medium"/>
              </a:rPr>
              <a:t>Ravelomanantsoa</a:t>
            </a:r>
            <a:r>
              <a:rPr lang="en-US" sz="1200" dirty="0">
                <a:latin typeface="+mj-lt"/>
                <a:cs typeface="Franklin Gothic Medium"/>
              </a:rPr>
              <a:t>, </a:t>
            </a:r>
            <a:r>
              <a:rPr lang="en-US" sz="1200" dirty="0" err="1">
                <a:latin typeface="+mj-lt"/>
                <a:cs typeface="Franklin Gothic Medium"/>
              </a:rPr>
              <a:t>Guth</a:t>
            </a:r>
            <a:r>
              <a:rPr lang="en-US" sz="1200" dirty="0">
                <a:latin typeface="+mj-lt"/>
                <a:cs typeface="Franklin Gothic Medium"/>
              </a:rPr>
              <a:t>, </a:t>
            </a:r>
            <a:r>
              <a:rPr lang="en-US" sz="1200" dirty="0" err="1">
                <a:latin typeface="+mj-lt"/>
                <a:cs typeface="Franklin Gothic Medium"/>
              </a:rPr>
              <a:t>Andrianiaina</a:t>
            </a:r>
            <a:r>
              <a:rPr lang="en-US" sz="1200" dirty="0">
                <a:latin typeface="+mj-lt"/>
                <a:cs typeface="Franklin Gothic Medium"/>
              </a:rPr>
              <a:t>, Andry, Gentles, </a:t>
            </a:r>
            <a:r>
              <a:rPr lang="en-US" sz="1200" dirty="0" err="1">
                <a:latin typeface="+mj-lt"/>
                <a:cs typeface="Franklin Gothic Medium"/>
              </a:rPr>
              <a:t>Ranaivoson</a:t>
            </a:r>
            <a:r>
              <a:rPr lang="en-US" sz="1200" dirty="0">
                <a:latin typeface="+mj-lt"/>
                <a:cs typeface="Franklin Gothic Medium"/>
              </a:rPr>
              <a:t>, &amp; Brook. </a:t>
            </a:r>
          </a:p>
          <a:p>
            <a:pPr algn="r"/>
            <a:r>
              <a:rPr lang="en-US" sz="1200" dirty="0">
                <a:latin typeface="+mj-lt"/>
                <a:cs typeface="Franklin Gothic Medium"/>
              </a:rPr>
              <a:t>2020. </a:t>
            </a:r>
            <a:r>
              <a:rPr lang="en-US" sz="1200" i="1" dirty="0">
                <a:latin typeface="+mj-lt"/>
                <a:cs typeface="Franklin Gothic Medium"/>
              </a:rPr>
              <a:t>Emerging Topics in Life Sciences.</a:t>
            </a:r>
            <a:endParaRPr lang="en-US" sz="1200" dirty="0">
              <a:latin typeface="+mj-lt"/>
              <a:cs typeface="Franklin Gothic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A79B06-B491-FB76-3E24-4741561FA036}"/>
              </a:ext>
            </a:extLst>
          </p:cNvPr>
          <p:cNvSpPr/>
          <p:nvPr/>
        </p:nvSpPr>
        <p:spPr>
          <a:xfrm>
            <a:off x="4700339" y="1524000"/>
            <a:ext cx="4820710" cy="577516"/>
          </a:xfrm>
          <a:prstGeom prst="rect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Bats">
            <a:extLst>
              <a:ext uri="{FF2B5EF4-FFF2-40B4-BE49-F238E27FC236}">
                <a16:creationId xmlns:a16="http://schemas.microsoft.com/office/drawing/2014/main" id="{86F1851D-74EE-7E4F-6DD6-4CCC594DB7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787036" y="1572207"/>
            <a:ext cx="289734" cy="193969"/>
          </a:xfrm>
          <a:prstGeom prst="rect">
            <a:avLst/>
          </a:prstGeom>
        </p:spPr>
      </p:pic>
      <p:pic>
        <p:nvPicPr>
          <p:cNvPr id="17" name="Graphic 16" descr="Bats">
            <a:extLst>
              <a:ext uri="{FF2B5EF4-FFF2-40B4-BE49-F238E27FC236}">
                <a16:creationId xmlns:a16="http://schemas.microsoft.com/office/drawing/2014/main" id="{60B1DA31-4765-091C-C0D6-6B1973C7AC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463948" y="1669743"/>
            <a:ext cx="289734" cy="193969"/>
          </a:xfrm>
          <a:prstGeom prst="rect">
            <a:avLst/>
          </a:prstGeom>
        </p:spPr>
      </p:pic>
      <p:pic>
        <p:nvPicPr>
          <p:cNvPr id="18" name="Graphic 17" descr="Bats">
            <a:extLst>
              <a:ext uri="{FF2B5EF4-FFF2-40B4-BE49-F238E27FC236}">
                <a16:creationId xmlns:a16="http://schemas.microsoft.com/office/drawing/2014/main" id="{D5591C99-B5E8-AF44-4815-C956DE71D2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207916" y="1870911"/>
            <a:ext cx="289734" cy="193969"/>
          </a:xfrm>
          <a:prstGeom prst="rect">
            <a:avLst/>
          </a:prstGeom>
        </p:spPr>
      </p:pic>
      <p:pic>
        <p:nvPicPr>
          <p:cNvPr id="19" name="Graphic 18" descr="Bats">
            <a:extLst>
              <a:ext uri="{FF2B5EF4-FFF2-40B4-BE49-F238E27FC236}">
                <a16:creationId xmlns:a16="http://schemas.microsoft.com/office/drawing/2014/main" id="{0504E59D-3E84-4A06-74A0-6A663AF4CD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21120" y="2143003"/>
            <a:ext cx="289734" cy="193969"/>
          </a:xfrm>
          <a:prstGeom prst="rect">
            <a:avLst/>
          </a:prstGeom>
        </p:spPr>
      </p:pic>
      <p:pic>
        <p:nvPicPr>
          <p:cNvPr id="20" name="Graphic 19" descr="Bats">
            <a:extLst>
              <a:ext uri="{FF2B5EF4-FFF2-40B4-BE49-F238E27FC236}">
                <a16:creationId xmlns:a16="http://schemas.microsoft.com/office/drawing/2014/main" id="{B10E9FFD-CDA0-3D32-445A-7D41433EAB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28140" y="2044340"/>
            <a:ext cx="289734" cy="193969"/>
          </a:xfrm>
          <a:prstGeom prst="rect">
            <a:avLst/>
          </a:prstGeom>
        </p:spPr>
      </p:pic>
      <p:pic>
        <p:nvPicPr>
          <p:cNvPr id="21" name="Graphic 20" descr="Bats">
            <a:extLst>
              <a:ext uri="{FF2B5EF4-FFF2-40B4-BE49-F238E27FC236}">
                <a16:creationId xmlns:a16="http://schemas.microsoft.com/office/drawing/2014/main" id="{695ADE2A-6A3C-C60F-C2F7-C24F1C4D6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35161" y="2230539"/>
            <a:ext cx="289734" cy="193969"/>
          </a:xfrm>
          <a:prstGeom prst="rect">
            <a:avLst/>
          </a:prstGeom>
        </p:spPr>
      </p:pic>
      <p:pic>
        <p:nvPicPr>
          <p:cNvPr id="22" name="Graphic 21" descr="Bats">
            <a:extLst>
              <a:ext uri="{FF2B5EF4-FFF2-40B4-BE49-F238E27FC236}">
                <a16:creationId xmlns:a16="http://schemas.microsoft.com/office/drawing/2014/main" id="{940E2784-3D6C-26F0-1C6D-3E09A11B40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9088361" y="2334101"/>
            <a:ext cx="289734" cy="193969"/>
          </a:xfrm>
          <a:prstGeom prst="rect">
            <a:avLst/>
          </a:prstGeom>
        </p:spPr>
      </p:pic>
      <p:pic>
        <p:nvPicPr>
          <p:cNvPr id="23" name="Graphic 22" descr="Bats">
            <a:extLst>
              <a:ext uri="{FF2B5EF4-FFF2-40B4-BE49-F238E27FC236}">
                <a16:creationId xmlns:a16="http://schemas.microsoft.com/office/drawing/2014/main" id="{9B7FDC26-A208-8518-69B8-63DD4F03A4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29865" y="2705957"/>
            <a:ext cx="289734" cy="193969"/>
          </a:xfrm>
          <a:prstGeom prst="rect">
            <a:avLst/>
          </a:prstGeom>
        </p:spPr>
      </p:pic>
      <p:pic>
        <p:nvPicPr>
          <p:cNvPr id="24" name="Graphic 23" descr="Bats">
            <a:extLst>
              <a:ext uri="{FF2B5EF4-FFF2-40B4-BE49-F238E27FC236}">
                <a16:creationId xmlns:a16="http://schemas.microsoft.com/office/drawing/2014/main" id="{ED3C421B-77BC-DED6-FC4C-E147D0C479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8972537" y="2803493"/>
            <a:ext cx="289734" cy="193969"/>
          </a:xfrm>
          <a:prstGeom prst="rect">
            <a:avLst/>
          </a:prstGeom>
        </p:spPr>
      </p:pic>
      <p:pic>
        <p:nvPicPr>
          <p:cNvPr id="25" name="Graphic 24" descr="Bats">
            <a:extLst>
              <a:ext uri="{FF2B5EF4-FFF2-40B4-BE49-F238E27FC236}">
                <a16:creationId xmlns:a16="http://schemas.microsoft.com/office/drawing/2014/main" id="{B4F969F2-B0A8-8C77-AAA5-4111480D8C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778233" y="4583525"/>
            <a:ext cx="289734" cy="193969"/>
          </a:xfrm>
          <a:prstGeom prst="rect">
            <a:avLst/>
          </a:prstGeom>
        </p:spPr>
      </p:pic>
      <p:pic>
        <p:nvPicPr>
          <p:cNvPr id="26" name="Graphic 25" descr="Bats">
            <a:extLst>
              <a:ext uri="{FF2B5EF4-FFF2-40B4-BE49-F238E27FC236}">
                <a16:creationId xmlns:a16="http://schemas.microsoft.com/office/drawing/2014/main" id="{14468767-D86F-6A53-E9B3-44BB37938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820905" y="4681061"/>
            <a:ext cx="289734" cy="193969"/>
          </a:xfrm>
          <a:prstGeom prst="rect">
            <a:avLst/>
          </a:prstGeom>
        </p:spPr>
      </p:pic>
      <p:pic>
        <p:nvPicPr>
          <p:cNvPr id="27" name="Graphic 26" descr="Bats">
            <a:extLst>
              <a:ext uri="{FF2B5EF4-FFF2-40B4-BE49-F238E27FC236}">
                <a16:creationId xmlns:a16="http://schemas.microsoft.com/office/drawing/2014/main" id="{8914432F-B21C-048D-4CF7-93BD68E5F9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16105" y="4796885"/>
            <a:ext cx="289734" cy="193969"/>
          </a:xfrm>
          <a:prstGeom prst="rect">
            <a:avLst/>
          </a:prstGeom>
        </p:spPr>
      </p:pic>
      <p:pic>
        <p:nvPicPr>
          <p:cNvPr id="28" name="Graphic 27" descr="Bats">
            <a:extLst>
              <a:ext uri="{FF2B5EF4-FFF2-40B4-BE49-F238E27FC236}">
                <a16:creationId xmlns:a16="http://schemas.microsoft.com/office/drawing/2014/main" id="{2F1BE9BD-51D1-1BD4-3706-239C2D5AB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58777" y="4894421"/>
            <a:ext cx="289734" cy="193969"/>
          </a:xfrm>
          <a:prstGeom prst="rect">
            <a:avLst/>
          </a:prstGeom>
        </p:spPr>
      </p:pic>
      <p:pic>
        <p:nvPicPr>
          <p:cNvPr id="29" name="Graphic 28" descr="Bats">
            <a:extLst>
              <a:ext uri="{FF2B5EF4-FFF2-40B4-BE49-F238E27FC236}">
                <a16:creationId xmlns:a16="http://schemas.microsoft.com/office/drawing/2014/main" id="{0B6796F4-EEF6-0D01-593A-1C4E01D13C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235689" y="4973669"/>
            <a:ext cx="289734" cy="193969"/>
          </a:xfrm>
          <a:prstGeom prst="rect">
            <a:avLst/>
          </a:prstGeom>
        </p:spPr>
      </p:pic>
      <p:pic>
        <p:nvPicPr>
          <p:cNvPr id="30" name="Graphic 29" descr="Bats">
            <a:extLst>
              <a:ext uri="{FF2B5EF4-FFF2-40B4-BE49-F238E27FC236}">
                <a16:creationId xmlns:a16="http://schemas.microsoft.com/office/drawing/2014/main" id="{8828F72C-5474-3450-27A2-CF3BE99DC6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16105" y="5071205"/>
            <a:ext cx="289734" cy="193969"/>
          </a:xfrm>
          <a:prstGeom prst="rect">
            <a:avLst/>
          </a:prstGeom>
        </p:spPr>
      </p:pic>
      <p:pic>
        <p:nvPicPr>
          <p:cNvPr id="31" name="Graphic 30" descr="Bats">
            <a:extLst>
              <a:ext uri="{FF2B5EF4-FFF2-40B4-BE49-F238E27FC236}">
                <a16:creationId xmlns:a16="http://schemas.microsoft.com/office/drawing/2014/main" id="{555CF6D6-62D8-8175-0DE7-EA391F6AFE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851385" y="5168741"/>
            <a:ext cx="289734" cy="193969"/>
          </a:xfrm>
          <a:prstGeom prst="rect">
            <a:avLst/>
          </a:prstGeom>
        </p:spPr>
      </p:pic>
      <p:pic>
        <p:nvPicPr>
          <p:cNvPr id="32" name="Graphic 31" descr="Bats">
            <a:extLst>
              <a:ext uri="{FF2B5EF4-FFF2-40B4-BE49-F238E27FC236}">
                <a16:creationId xmlns:a16="http://schemas.microsoft.com/office/drawing/2014/main" id="{46672C69-BCD2-7BAE-2979-D7487C24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221801" y="5366398"/>
            <a:ext cx="289734" cy="193969"/>
          </a:xfrm>
          <a:prstGeom prst="rect">
            <a:avLst/>
          </a:prstGeom>
        </p:spPr>
      </p:pic>
      <p:pic>
        <p:nvPicPr>
          <p:cNvPr id="33" name="Graphic 32" descr="Bats">
            <a:extLst>
              <a:ext uri="{FF2B5EF4-FFF2-40B4-BE49-F238E27FC236}">
                <a16:creationId xmlns:a16="http://schemas.microsoft.com/office/drawing/2014/main" id="{578FF545-61FD-A864-FEF3-F0DCD068A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36593" y="5636524"/>
            <a:ext cx="289734" cy="193969"/>
          </a:xfrm>
          <a:prstGeom prst="rect">
            <a:avLst/>
          </a:prstGeom>
        </p:spPr>
      </p:pic>
      <p:pic>
        <p:nvPicPr>
          <p:cNvPr id="34" name="Graphic 33" descr="Bats">
            <a:extLst>
              <a:ext uri="{FF2B5EF4-FFF2-40B4-BE49-F238E27FC236}">
                <a16:creationId xmlns:a16="http://schemas.microsoft.com/office/drawing/2014/main" id="{85ECC98C-6820-7F92-9672-3CEB3E736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543538" y="5453299"/>
            <a:ext cx="289734" cy="193969"/>
          </a:xfrm>
          <a:prstGeom prst="rect">
            <a:avLst/>
          </a:prstGeom>
        </p:spPr>
      </p:pic>
      <p:pic>
        <p:nvPicPr>
          <p:cNvPr id="35" name="Graphic 34" descr="Bats">
            <a:extLst>
              <a:ext uri="{FF2B5EF4-FFF2-40B4-BE49-F238E27FC236}">
                <a16:creationId xmlns:a16="http://schemas.microsoft.com/office/drawing/2014/main" id="{58BBC20A-A1CC-2804-8FA6-37986713AC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342671" y="5934451"/>
            <a:ext cx="289734" cy="193969"/>
          </a:xfrm>
          <a:prstGeom prst="rect">
            <a:avLst/>
          </a:prstGeom>
        </p:spPr>
      </p:pic>
      <p:pic>
        <p:nvPicPr>
          <p:cNvPr id="36" name="Graphic 35" descr="Bats">
            <a:extLst>
              <a:ext uri="{FF2B5EF4-FFF2-40B4-BE49-F238E27FC236}">
                <a16:creationId xmlns:a16="http://schemas.microsoft.com/office/drawing/2014/main" id="{D5EF38B3-915E-D0C7-17B3-5AA40FD74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749859" y="6012176"/>
            <a:ext cx="289734" cy="193969"/>
          </a:xfrm>
          <a:prstGeom prst="rect">
            <a:avLst/>
          </a:prstGeom>
        </p:spPr>
      </p:pic>
      <p:pic>
        <p:nvPicPr>
          <p:cNvPr id="37" name="Graphic 36" descr="Bats">
            <a:extLst>
              <a:ext uri="{FF2B5EF4-FFF2-40B4-BE49-F238E27FC236}">
                <a16:creationId xmlns:a16="http://schemas.microsoft.com/office/drawing/2014/main" id="{5DF857CD-03EE-EDF4-DB4E-7C62001A91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5292239" y="6220972"/>
            <a:ext cx="289734" cy="193969"/>
          </a:xfrm>
          <a:prstGeom prst="rect">
            <a:avLst/>
          </a:prstGeom>
        </p:spPr>
      </p:pic>
      <p:pic>
        <p:nvPicPr>
          <p:cNvPr id="38" name="Graphic 37" descr="Bats">
            <a:extLst>
              <a:ext uri="{FF2B5EF4-FFF2-40B4-BE49-F238E27FC236}">
                <a16:creationId xmlns:a16="http://schemas.microsoft.com/office/drawing/2014/main" id="{0EC9CA9C-E004-A9C7-FC3B-8BAD24E052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8832" b="45660"/>
          <a:stretch/>
        </p:blipFill>
        <p:spPr>
          <a:xfrm rot="1326514">
            <a:off x="6095511" y="6109305"/>
            <a:ext cx="289734" cy="19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88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9DF7-6A01-29DE-2A36-3819AB883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9D27B85-0F0C-DC62-0EE0-8F1878D8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72"/>
            <a:ext cx="11856456" cy="1584197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Because of </a:t>
            </a:r>
            <a:r>
              <a:rPr lang="en-US" sz="4000" b="1" dirty="0">
                <a:solidFill>
                  <a:srgbClr val="C00000"/>
                </a:solidFill>
                <a:latin typeface="+mn-lt"/>
              </a:rPr>
              <a:t>coevolution</a:t>
            </a:r>
            <a:r>
              <a:rPr lang="en-US" sz="4000" dirty="0">
                <a:latin typeface="+mn-lt"/>
              </a:rPr>
              <a:t>, different </a:t>
            </a:r>
            <a:r>
              <a:rPr lang="en-US" sz="4000" b="1" dirty="0">
                <a:solidFill>
                  <a:srgbClr val="C00000"/>
                </a:solidFill>
                <a:latin typeface="+mn-lt"/>
              </a:rPr>
              <a:t>animal host groups</a:t>
            </a:r>
            <a:r>
              <a:rPr lang="en-US" sz="4000" dirty="0">
                <a:latin typeface="+mn-lt"/>
              </a:rPr>
              <a:t> are associated with different </a:t>
            </a:r>
            <a:r>
              <a:rPr lang="en-US" sz="4000" b="1" dirty="0" err="1">
                <a:solidFill>
                  <a:srgbClr val="C00000"/>
                </a:solidFill>
                <a:latin typeface="+mn-lt"/>
              </a:rPr>
              <a:t>BetaCoV</a:t>
            </a:r>
            <a:r>
              <a:rPr lang="en-US" sz="4000" b="1" dirty="0">
                <a:solidFill>
                  <a:srgbClr val="C00000"/>
                </a:solidFill>
                <a:latin typeface="+mn-lt"/>
              </a:rPr>
              <a:t> subgenera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8E99C-E704-8D94-0AAB-C1D14F635CB3}"/>
              </a:ext>
            </a:extLst>
          </p:cNvPr>
          <p:cNvSpPr txBox="1"/>
          <p:nvPr/>
        </p:nvSpPr>
        <p:spPr>
          <a:xfrm>
            <a:off x="7011457" y="6388019"/>
            <a:ext cx="5005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+mj-lt"/>
                <a:cs typeface="Franklin Gothic Medium"/>
              </a:rPr>
              <a:t>Ravelomanantsoa</a:t>
            </a:r>
            <a:r>
              <a:rPr lang="en-US" sz="1200" dirty="0">
                <a:latin typeface="+mj-lt"/>
                <a:cs typeface="Franklin Gothic Medium"/>
              </a:rPr>
              <a:t>, </a:t>
            </a:r>
            <a:r>
              <a:rPr lang="en-US" sz="1200" dirty="0" err="1">
                <a:latin typeface="+mj-lt"/>
                <a:cs typeface="Franklin Gothic Medium"/>
              </a:rPr>
              <a:t>Guth</a:t>
            </a:r>
            <a:r>
              <a:rPr lang="en-US" sz="1200" dirty="0">
                <a:latin typeface="+mj-lt"/>
                <a:cs typeface="Franklin Gothic Medium"/>
              </a:rPr>
              <a:t>, </a:t>
            </a:r>
            <a:r>
              <a:rPr lang="en-US" sz="1200" dirty="0" err="1">
                <a:latin typeface="+mj-lt"/>
                <a:cs typeface="Franklin Gothic Medium"/>
              </a:rPr>
              <a:t>Andrianiaina</a:t>
            </a:r>
            <a:r>
              <a:rPr lang="en-US" sz="1200" dirty="0">
                <a:latin typeface="+mj-lt"/>
                <a:cs typeface="Franklin Gothic Medium"/>
              </a:rPr>
              <a:t>, Andry, Gentles, </a:t>
            </a:r>
            <a:r>
              <a:rPr lang="en-US" sz="1200" dirty="0" err="1">
                <a:latin typeface="+mj-lt"/>
                <a:cs typeface="Franklin Gothic Medium"/>
              </a:rPr>
              <a:t>Ranaivoson</a:t>
            </a:r>
            <a:r>
              <a:rPr lang="en-US" sz="1200" dirty="0">
                <a:latin typeface="+mj-lt"/>
                <a:cs typeface="Franklin Gothic Medium"/>
              </a:rPr>
              <a:t>, &amp; Brook. </a:t>
            </a:r>
          </a:p>
          <a:p>
            <a:pPr algn="r"/>
            <a:r>
              <a:rPr lang="en-US" sz="1200" dirty="0">
                <a:latin typeface="+mj-lt"/>
                <a:cs typeface="Franklin Gothic Medium"/>
              </a:rPr>
              <a:t>2020. </a:t>
            </a:r>
            <a:r>
              <a:rPr lang="en-US" sz="1200" i="1" dirty="0">
                <a:latin typeface="+mj-lt"/>
                <a:cs typeface="Franklin Gothic Medium"/>
              </a:rPr>
              <a:t>Emerging Topics in Life Sciences.</a:t>
            </a:r>
            <a:endParaRPr lang="en-US" sz="1200" dirty="0">
              <a:latin typeface="+mj-lt"/>
              <a:cs typeface="Franklin Gothic Medium"/>
            </a:endParaRPr>
          </a:p>
        </p:txBody>
      </p:sp>
      <p:pic>
        <p:nvPicPr>
          <p:cNvPr id="6146" name="Picture 2" descr="Greater horseshoe bat – PhD Student Blog">
            <a:extLst>
              <a:ext uri="{FF2B5EF4-FFF2-40B4-BE49-F238E27FC236}">
                <a16:creationId xmlns:a16="http://schemas.microsoft.com/office/drawing/2014/main" id="{D5019810-CFB0-FD1B-A394-FEF5D8837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6" t="16587" r="10030" b="11156"/>
          <a:stretch/>
        </p:blipFill>
        <p:spPr bwMode="auto">
          <a:xfrm>
            <a:off x="10916662" y="942973"/>
            <a:ext cx="1188044" cy="10514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882E34E-CD24-E3CB-C233-B1225577D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8" t="9098" r="13977" b="12824"/>
          <a:stretch/>
        </p:blipFill>
        <p:spPr bwMode="auto">
          <a:xfrm>
            <a:off x="11110020" y="1988053"/>
            <a:ext cx="853911" cy="1239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FC4CA23-DDC5-4AC6-110B-785229CEE942}"/>
              </a:ext>
            </a:extLst>
          </p:cNvPr>
          <p:cNvGrpSpPr/>
          <p:nvPr/>
        </p:nvGrpSpPr>
        <p:grpSpPr>
          <a:xfrm>
            <a:off x="132520" y="1977872"/>
            <a:ext cx="10986868" cy="3758512"/>
            <a:chOff x="714508" y="1922749"/>
            <a:chExt cx="10986868" cy="375851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34977B-35B8-78B9-6442-BAD750DBFBED}"/>
                </a:ext>
              </a:extLst>
            </p:cNvPr>
            <p:cNvGrpSpPr/>
            <p:nvPr/>
          </p:nvGrpSpPr>
          <p:grpSpPr>
            <a:xfrm>
              <a:off x="714508" y="1922749"/>
              <a:ext cx="9641026" cy="3758512"/>
              <a:chOff x="1732002" y="1554073"/>
              <a:chExt cx="7335762" cy="245486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33D63CF-8330-F469-F1B3-3C4028F2E6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794" r="18440" b="52792"/>
              <a:stretch/>
            </p:blipFill>
            <p:spPr>
              <a:xfrm>
                <a:off x="1732002" y="1554075"/>
                <a:ext cx="6189184" cy="229085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9C06AEC-53FC-6F29-ACF7-9DB2A2AE92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411" r="2943" b="49413"/>
              <a:stretch/>
            </p:blipFill>
            <p:spPr>
              <a:xfrm>
                <a:off x="8325570" y="1554073"/>
                <a:ext cx="742194" cy="2454867"/>
              </a:xfrm>
              <a:prstGeom prst="rect">
                <a:avLst/>
              </a:prstGeom>
            </p:spPr>
          </p:pic>
          <p:pic>
            <p:nvPicPr>
              <p:cNvPr id="14" name="Graphic 13" descr="Bats">
                <a:extLst>
                  <a:ext uri="{FF2B5EF4-FFF2-40B4-BE49-F238E27FC236}">
                    <a16:creationId xmlns:a16="http://schemas.microsoft.com/office/drawing/2014/main" id="{829D4977-8595-E211-B18A-3A8B5CC48B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18832" b="45660"/>
              <a:stretch/>
            </p:blipFill>
            <p:spPr>
              <a:xfrm rot="1326514">
                <a:off x="7598580" y="1602281"/>
                <a:ext cx="289734" cy="193969"/>
              </a:xfrm>
              <a:prstGeom prst="rect">
                <a:avLst/>
              </a:prstGeom>
            </p:spPr>
          </p:pic>
          <p:pic>
            <p:nvPicPr>
              <p:cNvPr id="17" name="Graphic 16" descr="Bats">
                <a:extLst>
                  <a:ext uri="{FF2B5EF4-FFF2-40B4-BE49-F238E27FC236}">
                    <a16:creationId xmlns:a16="http://schemas.microsoft.com/office/drawing/2014/main" id="{D33FDA37-D9A2-2D4C-DFEC-3219929B43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18832" b="45660"/>
              <a:stretch/>
            </p:blipFill>
            <p:spPr>
              <a:xfrm rot="1326514">
                <a:off x="7275492" y="1699817"/>
                <a:ext cx="289734" cy="193969"/>
              </a:xfrm>
              <a:prstGeom prst="rect">
                <a:avLst/>
              </a:prstGeom>
            </p:spPr>
          </p:pic>
          <p:pic>
            <p:nvPicPr>
              <p:cNvPr id="18" name="Graphic 17" descr="Bats">
                <a:extLst>
                  <a:ext uri="{FF2B5EF4-FFF2-40B4-BE49-F238E27FC236}">
                    <a16:creationId xmlns:a16="http://schemas.microsoft.com/office/drawing/2014/main" id="{59A54239-A14A-2C79-B8DF-1B6CA084A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18832" b="45660"/>
              <a:stretch/>
            </p:blipFill>
            <p:spPr>
              <a:xfrm rot="1326514">
                <a:off x="7019460" y="1900985"/>
                <a:ext cx="289734" cy="193969"/>
              </a:xfrm>
              <a:prstGeom prst="rect">
                <a:avLst/>
              </a:prstGeom>
            </p:spPr>
          </p:pic>
          <p:pic>
            <p:nvPicPr>
              <p:cNvPr id="19" name="Graphic 18" descr="Bats">
                <a:extLst>
                  <a:ext uri="{FF2B5EF4-FFF2-40B4-BE49-F238E27FC236}">
                    <a16:creationId xmlns:a16="http://schemas.microsoft.com/office/drawing/2014/main" id="{5084F66F-B092-5439-ED12-CB3C15C12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18832" b="45660"/>
              <a:stretch/>
            </p:blipFill>
            <p:spPr>
              <a:xfrm rot="1326514">
                <a:off x="7732664" y="2173077"/>
                <a:ext cx="289734" cy="193969"/>
              </a:xfrm>
              <a:prstGeom prst="rect">
                <a:avLst/>
              </a:prstGeom>
            </p:spPr>
          </p:pic>
          <p:pic>
            <p:nvPicPr>
              <p:cNvPr id="20" name="Graphic 19" descr="Bats">
                <a:extLst>
                  <a:ext uri="{FF2B5EF4-FFF2-40B4-BE49-F238E27FC236}">
                    <a16:creationId xmlns:a16="http://schemas.microsoft.com/office/drawing/2014/main" id="{6BC13878-386D-EC71-EF9F-9A383BFF20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18832" b="45660"/>
              <a:stretch/>
            </p:blipFill>
            <p:spPr>
              <a:xfrm rot="1326514">
                <a:off x="7739684" y="2074414"/>
                <a:ext cx="289734" cy="193969"/>
              </a:xfrm>
              <a:prstGeom prst="rect">
                <a:avLst/>
              </a:prstGeom>
            </p:spPr>
          </p:pic>
          <p:pic>
            <p:nvPicPr>
              <p:cNvPr id="21" name="Graphic 20" descr="Bats">
                <a:extLst>
                  <a:ext uri="{FF2B5EF4-FFF2-40B4-BE49-F238E27FC236}">
                    <a16:creationId xmlns:a16="http://schemas.microsoft.com/office/drawing/2014/main" id="{7A1F916C-F4B3-E192-B1B5-2DB4C54DD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18832" b="45660"/>
              <a:stretch/>
            </p:blipFill>
            <p:spPr>
              <a:xfrm rot="1326514">
                <a:off x="7746705" y="2260613"/>
                <a:ext cx="289734" cy="193969"/>
              </a:xfrm>
              <a:prstGeom prst="rect">
                <a:avLst/>
              </a:prstGeom>
            </p:spPr>
          </p:pic>
          <p:pic>
            <p:nvPicPr>
              <p:cNvPr id="22" name="Graphic 21" descr="Bats">
                <a:extLst>
                  <a:ext uri="{FF2B5EF4-FFF2-40B4-BE49-F238E27FC236}">
                    <a16:creationId xmlns:a16="http://schemas.microsoft.com/office/drawing/2014/main" id="{D699DCD8-3615-65E8-40A7-F8B856E912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18832" b="45660"/>
              <a:stretch/>
            </p:blipFill>
            <p:spPr>
              <a:xfrm rot="1326514">
                <a:off x="7899905" y="2364175"/>
                <a:ext cx="289734" cy="193969"/>
              </a:xfrm>
              <a:prstGeom prst="rect">
                <a:avLst/>
              </a:prstGeom>
            </p:spPr>
          </p:pic>
          <p:pic>
            <p:nvPicPr>
              <p:cNvPr id="23" name="Graphic 22" descr="Bats">
                <a:extLst>
                  <a:ext uri="{FF2B5EF4-FFF2-40B4-BE49-F238E27FC236}">
                    <a16:creationId xmlns:a16="http://schemas.microsoft.com/office/drawing/2014/main" id="{EC7B6635-4263-38B0-5372-B62BE8195C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18832" b="45660"/>
              <a:stretch/>
            </p:blipFill>
            <p:spPr>
              <a:xfrm rot="1326514">
                <a:off x="7741409" y="2736031"/>
                <a:ext cx="289734" cy="193969"/>
              </a:xfrm>
              <a:prstGeom prst="rect">
                <a:avLst/>
              </a:prstGeom>
            </p:spPr>
          </p:pic>
          <p:pic>
            <p:nvPicPr>
              <p:cNvPr id="24" name="Graphic 23" descr="Bats">
                <a:extLst>
                  <a:ext uri="{FF2B5EF4-FFF2-40B4-BE49-F238E27FC236}">
                    <a16:creationId xmlns:a16="http://schemas.microsoft.com/office/drawing/2014/main" id="{97018082-E82F-EC34-8C12-7CCC48E04F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r="18832" b="45660"/>
              <a:stretch/>
            </p:blipFill>
            <p:spPr>
              <a:xfrm rot="1326514">
                <a:off x="7784081" y="2833567"/>
                <a:ext cx="289734" cy="193969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CD7D0A-AA11-43EC-FFFC-00EE95AD5D1C}"/>
                </a:ext>
              </a:extLst>
            </p:cNvPr>
            <p:cNvSpPr txBox="1"/>
            <p:nvPr/>
          </p:nvSpPr>
          <p:spPr>
            <a:xfrm>
              <a:off x="10443126" y="2246170"/>
              <a:ext cx="1188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C00000"/>
                  </a:solidFill>
                  <a:cs typeface="Franklin Gothic Medium"/>
                </a:rPr>
                <a:t>Rhinolophidae</a:t>
              </a:r>
              <a:r>
                <a:rPr lang="en-US" sz="1200" b="1" dirty="0">
                  <a:solidFill>
                    <a:srgbClr val="C00000"/>
                  </a:solidFill>
                  <a:cs typeface="Franklin Gothic Medium"/>
                </a:rPr>
                <a:t> bats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9A4E09-5681-FE4F-66B4-89C520605818}"/>
                </a:ext>
              </a:extLst>
            </p:cNvPr>
            <p:cNvSpPr txBox="1"/>
            <p:nvPr/>
          </p:nvSpPr>
          <p:spPr>
            <a:xfrm>
              <a:off x="10419230" y="2675847"/>
              <a:ext cx="1188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accent2"/>
                  </a:solidFill>
                  <a:cs typeface="Franklin Gothic Medium"/>
                </a:rPr>
                <a:t>Hipposiderae</a:t>
              </a:r>
              <a:r>
                <a:rPr lang="en-US" sz="1200" b="1" dirty="0">
                  <a:solidFill>
                    <a:schemeClr val="accent2"/>
                  </a:solidFill>
                  <a:cs typeface="Franklin Gothic Medium"/>
                </a:rPr>
                <a:t> bats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136D0D-FD17-12E4-E4C3-448D790F1C05}"/>
                </a:ext>
              </a:extLst>
            </p:cNvPr>
            <p:cNvSpPr txBox="1"/>
            <p:nvPr/>
          </p:nvSpPr>
          <p:spPr>
            <a:xfrm>
              <a:off x="10431178" y="3109429"/>
              <a:ext cx="1188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E542E6"/>
                  </a:solidFill>
                  <a:cs typeface="Franklin Gothic Medium"/>
                </a:rPr>
                <a:t>Pteropodidae</a:t>
              </a:r>
              <a:r>
                <a:rPr lang="en-US" sz="1200" b="1" dirty="0">
                  <a:solidFill>
                    <a:srgbClr val="E542E6"/>
                  </a:solidFill>
                  <a:cs typeface="Franklin Gothic Medium"/>
                </a:rPr>
                <a:t> bats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40CB76-DB3D-5407-06CF-A9A6CA19012B}"/>
                </a:ext>
              </a:extLst>
            </p:cNvPr>
            <p:cNvSpPr txBox="1"/>
            <p:nvPr/>
          </p:nvSpPr>
          <p:spPr>
            <a:xfrm>
              <a:off x="10372920" y="3590140"/>
              <a:ext cx="1328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7030A0"/>
                  </a:solidFill>
                  <a:cs typeface="Franklin Gothic Medium"/>
                </a:rPr>
                <a:t>Vespertillionidae</a:t>
              </a:r>
              <a:r>
                <a:rPr lang="en-US" sz="1200" b="1" dirty="0">
                  <a:solidFill>
                    <a:srgbClr val="7030A0"/>
                  </a:solidFill>
                  <a:cs typeface="Franklin Gothic Medium"/>
                </a:rPr>
                <a:t> bats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E8F814-93F9-44A2-67B8-9E721BB9F3E3}"/>
                </a:ext>
              </a:extLst>
            </p:cNvPr>
            <p:cNvSpPr txBox="1"/>
            <p:nvPr/>
          </p:nvSpPr>
          <p:spPr>
            <a:xfrm>
              <a:off x="10347631" y="4635721"/>
              <a:ext cx="1328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9051"/>
                  </a:solidFill>
                  <a:cs typeface="Franklin Gothic Medium"/>
                </a:rPr>
                <a:t>Cattle and Rodents</a:t>
              </a:r>
            </a:p>
          </p:txBody>
        </p:sp>
      </p:grpSp>
      <p:pic>
        <p:nvPicPr>
          <p:cNvPr id="39" name="Content Placeholder 7">
            <a:extLst>
              <a:ext uri="{FF2B5EF4-FFF2-40B4-BE49-F238E27FC236}">
                <a16:creationId xmlns:a16="http://schemas.microsoft.com/office/drawing/2014/main" id="{3F871C58-7482-BD04-EE6B-D2530185A4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58" t="38922" r="33803" b="11419"/>
          <a:stretch/>
        </p:blipFill>
        <p:spPr>
          <a:xfrm>
            <a:off x="11127894" y="3157436"/>
            <a:ext cx="888700" cy="1054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5D20621-BF6E-DB72-0F2D-C28C54C38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287" y="4181516"/>
            <a:ext cx="989913" cy="8279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Facts about Dairy Cattle - FOUR PAWS ...">
            <a:extLst>
              <a:ext uri="{FF2B5EF4-FFF2-40B4-BE49-F238E27FC236}">
                <a16:creationId xmlns:a16="http://schemas.microsoft.com/office/drawing/2014/main" id="{099B5FDE-032C-7693-2900-49C8BCF17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1" r="9068"/>
          <a:stretch/>
        </p:blipFill>
        <p:spPr bwMode="auto">
          <a:xfrm>
            <a:off x="10938230" y="5069070"/>
            <a:ext cx="1253770" cy="9931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6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19468F-77C6-2A40-BA6D-5DBC6E668774}"/>
              </a:ext>
            </a:extLst>
          </p:cNvPr>
          <p:cNvSpPr txBox="1"/>
          <p:nvPr/>
        </p:nvSpPr>
        <p:spPr>
          <a:xfrm>
            <a:off x="0" y="6457890"/>
            <a:ext cx="5003801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 err="1">
                <a:cs typeface="Franklin Gothic Medium"/>
              </a:rPr>
              <a:t>Ravelomanantsoa</a:t>
            </a:r>
            <a:r>
              <a:rPr lang="en-US" sz="1000" dirty="0">
                <a:cs typeface="Franklin Gothic Medium"/>
              </a:rPr>
              <a:t>, </a:t>
            </a:r>
            <a:r>
              <a:rPr lang="en-US" sz="1000" dirty="0" err="1">
                <a:cs typeface="Franklin Gothic Medium"/>
              </a:rPr>
              <a:t>Guth</a:t>
            </a:r>
            <a:r>
              <a:rPr lang="en-US" sz="1000" dirty="0">
                <a:cs typeface="Franklin Gothic Medium"/>
              </a:rPr>
              <a:t>, </a:t>
            </a:r>
            <a:r>
              <a:rPr lang="en-US" sz="1000" dirty="0" err="1">
                <a:cs typeface="Franklin Gothic Medium"/>
              </a:rPr>
              <a:t>Andrianiaina</a:t>
            </a:r>
            <a:r>
              <a:rPr lang="en-US" sz="1000" dirty="0">
                <a:cs typeface="Franklin Gothic Medium"/>
              </a:rPr>
              <a:t>, Andry, Gentles, </a:t>
            </a:r>
            <a:r>
              <a:rPr lang="en-US" sz="1000" dirty="0" err="1">
                <a:cs typeface="Franklin Gothic Medium"/>
              </a:rPr>
              <a:t>Ranaivoson</a:t>
            </a:r>
            <a:r>
              <a:rPr lang="en-US" sz="1000" dirty="0">
                <a:cs typeface="Franklin Gothic Medium"/>
              </a:rPr>
              <a:t>, &amp; Brook. </a:t>
            </a:r>
          </a:p>
          <a:p>
            <a:pPr>
              <a:defRPr/>
            </a:pPr>
            <a:r>
              <a:rPr lang="en-US" sz="1000" dirty="0">
                <a:cs typeface="Franklin Gothic Medium"/>
              </a:rPr>
              <a:t>2020. </a:t>
            </a:r>
            <a:r>
              <a:rPr lang="en-US" sz="1000" i="1" dirty="0">
                <a:cs typeface="Franklin Gothic Medium"/>
              </a:rPr>
              <a:t>Emerging Topics in Life Sciences.</a:t>
            </a:r>
            <a:endParaRPr lang="en-US" sz="1000" dirty="0">
              <a:cs typeface="Franklin Gothic Medium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2442A-CC49-C947-958D-76B66E1D9EEC}"/>
              </a:ext>
            </a:extLst>
          </p:cNvPr>
          <p:cNvSpPr txBox="1">
            <a:spLocks/>
          </p:cNvSpPr>
          <p:nvPr/>
        </p:nvSpPr>
        <p:spPr>
          <a:xfrm>
            <a:off x="1524001" y="-644525"/>
            <a:ext cx="9269413" cy="223361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100" b="1" dirty="0" err="1">
                <a:solidFill>
                  <a:srgbClr val="C00000"/>
                </a:solidFill>
                <a:latin typeface="+mn-lt"/>
              </a:rPr>
              <a:t>CoVs</a:t>
            </a:r>
            <a:r>
              <a:rPr lang="en-US" sz="31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100" dirty="0">
                <a:latin typeface="+mn-lt"/>
              </a:rPr>
              <a:t>are</a:t>
            </a:r>
            <a:r>
              <a:rPr lang="en-US" sz="31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100" dirty="0">
                <a:latin typeface="+mn-lt"/>
              </a:rPr>
              <a:t>among the most likely viruses to </a:t>
            </a:r>
            <a:r>
              <a:rPr lang="en-US" sz="3100" b="1" dirty="0">
                <a:solidFill>
                  <a:srgbClr val="C00000"/>
                </a:solidFill>
                <a:latin typeface="+mn-lt"/>
              </a:rPr>
              <a:t>‘host-switch’</a:t>
            </a:r>
            <a:endParaRPr lang="en-US" sz="3100" b="1" i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78CD1435-3C42-902D-EB43-54F91F733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069"/>
          <a:stretch/>
        </p:blipFill>
        <p:spPr bwMode="auto">
          <a:xfrm>
            <a:off x="887593" y="1083040"/>
            <a:ext cx="11014626" cy="469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93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1B75-E018-A5CA-5F9D-06BD97D6A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AD74B1-C7BA-ED9D-C360-E432EA45CBB3}"/>
              </a:ext>
            </a:extLst>
          </p:cNvPr>
          <p:cNvSpPr txBox="1"/>
          <p:nvPr/>
        </p:nvSpPr>
        <p:spPr>
          <a:xfrm>
            <a:off x="0" y="6457890"/>
            <a:ext cx="5003801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 err="1">
                <a:cs typeface="Franklin Gothic Medium"/>
              </a:rPr>
              <a:t>Ravelomanantsoa</a:t>
            </a:r>
            <a:r>
              <a:rPr lang="en-US" sz="1000" dirty="0">
                <a:cs typeface="Franklin Gothic Medium"/>
              </a:rPr>
              <a:t>, </a:t>
            </a:r>
            <a:r>
              <a:rPr lang="en-US" sz="1000" dirty="0" err="1">
                <a:cs typeface="Franklin Gothic Medium"/>
              </a:rPr>
              <a:t>Guth</a:t>
            </a:r>
            <a:r>
              <a:rPr lang="en-US" sz="1000" dirty="0">
                <a:cs typeface="Franklin Gothic Medium"/>
              </a:rPr>
              <a:t>, </a:t>
            </a:r>
            <a:r>
              <a:rPr lang="en-US" sz="1000" dirty="0" err="1">
                <a:cs typeface="Franklin Gothic Medium"/>
              </a:rPr>
              <a:t>Andrianiaina</a:t>
            </a:r>
            <a:r>
              <a:rPr lang="en-US" sz="1000" dirty="0">
                <a:cs typeface="Franklin Gothic Medium"/>
              </a:rPr>
              <a:t>, Andry, Gentles, </a:t>
            </a:r>
            <a:r>
              <a:rPr lang="en-US" sz="1000" dirty="0" err="1">
                <a:cs typeface="Franklin Gothic Medium"/>
              </a:rPr>
              <a:t>Ranaivoson</a:t>
            </a:r>
            <a:r>
              <a:rPr lang="en-US" sz="1000" dirty="0">
                <a:cs typeface="Franklin Gothic Medium"/>
              </a:rPr>
              <a:t>, &amp; Brook. </a:t>
            </a:r>
          </a:p>
          <a:p>
            <a:pPr>
              <a:defRPr/>
            </a:pPr>
            <a:r>
              <a:rPr lang="en-US" sz="1000" dirty="0">
                <a:cs typeface="Franklin Gothic Medium"/>
              </a:rPr>
              <a:t>2020. </a:t>
            </a:r>
            <a:r>
              <a:rPr lang="en-US" sz="1000" i="1" dirty="0">
                <a:cs typeface="Franklin Gothic Medium"/>
              </a:rPr>
              <a:t>Emerging Topics in Life Sciences.</a:t>
            </a:r>
            <a:endParaRPr lang="en-US" sz="1000" dirty="0">
              <a:cs typeface="Franklin Gothic Medium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7D1AE7-5CFD-407D-F99E-8085011E2139}"/>
              </a:ext>
            </a:extLst>
          </p:cNvPr>
          <p:cNvSpPr txBox="1">
            <a:spLocks/>
          </p:cNvSpPr>
          <p:nvPr/>
        </p:nvSpPr>
        <p:spPr>
          <a:xfrm>
            <a:off x="1524001" y="-644525"/>
            <a:ext cx="9269413" cy="223361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100" b="1" dirty="0" err="1">
                <a:solidFill>
                  <a:srgbClr val="C00000"/>
                </a:solidFill>
                <a:latin typeface="+mn-lt"/>
              </a:rPr>
              <a:t>CoVs</a:t>
            </a:r>
            <a:r>
              <a:rPr lang="en-US" sz="31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100" dirty="0">
                <a:latin typeface="+mn-lt"/>
              </a:rPr>
              <a:t>are</a:t>
            </a:r>
            <a:r>
              <a:rPr lang="en-US" sz="31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100" dirty="0">
                <a:latin typeface="+mn-lt"/>
              </a:rPr>
              <a:t>among the most likely viruses to </a:t>
            </a:r>
            <a:r>
              <a:rPr lang="en-US" sz="3100" b="1" dirty="0">
                <a:solidFill>
                  <a:srgbClr val="C00000"/>
                </a:solidFill>
                <a:latin typeface="+mn-lt"/>
              </a:rPr>
              <a:t>‘host-switch’</a:t>
            </a:r>
            <a:endParaRPr lang="en-US" sz="31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E04EAC-43B8-EE18-1D8F-D9A69EFA0487}"/>
              </a:ext>
            </a:extLst>
          </p:cNvPr>
          <p:cNvSpPr txBox="1">
            <a:spLocks/>
          </p:cNvSpPr>
          <p:nvPr/>
        </p:nvSpPr>
        <p:spPr>
          <a:xfrm>
            <a:off x="517077" y="2312193"/>
            <a:ext cx="3464967" cy="247184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dirty="0">
                <a:latin typeface="+mn-lt"/>
              </a:rPr>
              <a:t>Several features of </a:t>
            </a:r>
            <a:r>
              <a:rPr lang="en-US" sz="2800" dirty="0" err="1">
                <a:latin typeface="+mn-lt"/>
              </a:rPr>
              <a:t>CoV</a:t>
            </a:r>
            <a:r>
              <a:rPr lang="en-US" sz="2800" dirty="0">
                <a:latin typeface="+mn-lt"/>
              </a:rPr>
              <a:t> biology enhance their capacity to 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overcome barriers</a:t>
            </a:r>
            <a:r>
              <a:rPr lang="en-US" sz="2800" dirty="0">
                <a:latin typeface="+mn-lt"/>
              </a:rPr>
              <a:t> to cross-species emergence.</a:t>
            </a:r>
            <a:endParaRPr lang="en-US" sz="2800" b="1" i="1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537BA5-979C-EBC8-75E8-678F3F4871EB}"/>
              </a:ext>
            </a:extLst>
          </p:cNvPr>
          <p:cNvGrpSpPr/>
          <p:nvPr/>
        </p:nvGrpSpPr>
        <p:grpSpPr>
          <a:xfrm>
            <a:off x="3982044" y="768626"/>
            <a:ext cx="8919183" cy="6089374"/>
            <a:chOff x="3982044" y="768626"/>
            <a:chExt cx="8919183" cy="608937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95CABB-24C9-1F9A-9196-4980F5013633}"/>
                </a:ext>
              </a:extLst>
            </p:cNvPr>
            <p:cNvGrpSpPr/>
            <p:nvPr/>
          </p:nvGrpSpPr>
          <p:grpSpPr>
            <a:xfrm>
              <a:off x="3982044" y="768626"/>
              <a:ext cx="8919183" cy="6089374"/>
              <a:chOff x="5003801" y="1363002"/>
              <a:chExt cx="7665748" cy="5494998"/>
            </a:xfrm>
          </p:grpSpPr>
          <p:pic>
            <p:nvPicPr>
              <p:cNvPr id="2" name="Picture 14">
                <a:extLst>
                  <a:ext uri="{FF2B5EF4-FFF2-40B4-BE49-F238E27FC236}">
                    <a16:creationId xmlns:a16="http://schemas.microsoft.com/office/drawing/2014/main" id="{1498A998-AAE5-A1E5-CC80-C5FCF93EFF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180" b="5405"/>
              <a:stretch/>
            </p:blipFill>
            <p:spPr bwMode="auto">
              <a:xfrm>
                <a:off x="5003801" y="1363002"/>
                <a:ext cx="7665748" cy="5494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C3867-5D4F-95B5-4173-722A0226132B}"/>
                  </a:ext>
                </a:extLst>
              </p:cNvPr>
              <p:cNvSpPr txBox="1"/>
              <p:nvPr/>
            </p:nvSpPr>
            <p:spPr>
              <a:xfrm>
                <a:off x="6745671" y="6312903"/>
                <a:ext cx="1325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Cell Entry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6BE42C-0808-D401-8712-FC5D16305D27}"/>
                  </a:ext>
                </a:extLst>
              </p:cNvPr>
              <p:cNvSpPr txBox="1"/>
              <p:nvPr/>
            </p:nvSpPr>
            <p:spPr>
              <a:xfrm>
                <a:off x="9813233" y="6312903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Replication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4FDDCD-56B3-3EF4-D9A7-139847F196C6}"/>
                </a:ext>
              </a:extLst>
            </p:cNvPr>
            <p:cNvSpPr txBox="1"/>
            <p:nvPr/>
          </p:nvSpPr>
          <p:spPr>
            <a:xfrm>
              <a:off x="6174582" y="1549430"/>
              <a:ext cx="337343" cy="184666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/>
                <a:t>DPP4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355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2E9D-E682-CC6A-D889-B05835747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BEB0-3B37-18FE-314C-620F2363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782384-7EC6-E200-DEDD-EDCD4F5FB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 refresh our understanding of zoonotic diseases</a:t>
            </a:r>
          </a:p>
          <a:p>
            <a:r>
              <a:rPr lang="en-US" dirty="0"/>
              <a:t>To place SARS-CoV-2 in the broad context of coronaviruses in general</a:t>
            </a:r>
          </a:p>
          <a:p>
            <a:r>
              <a:rPr lang="en-US" dirty="0">
                <a:highlight>
                  <a:srgbClr val="FFFF00"/>
                </a:highlight>
              </a:rPr>
              <a:t>To introduce the role of bats as zoonotic reservoirs</a:t>
            </a:r>
          </a:p>
          <a:p>
            <a:r>
              <a:rPr lang="en-US" dirty="0"/>
              <a:t>To learn about the expansion of NGS capacity in LMICs after COVID-19</a:t>
            </a:r>
          </a:p>
          <a:p>
            <a:r>
              <a:rPr lang="en-US" dirty="0"/>
              <a:t>To identify socio-economic disparities in intervention (e.g. vaccine) access highlighted by COVID-19</a:t>
            </a:r>
          </a:p>
        </p:txBody>
      </p:sp>
    </p:spTree>
    <p:extLst>
      <p:ext uri="{BB962C8B-B14F-4D97-AF65-F5344CB8AC3E}">
        <p14:creationId xmlns:p14="http://schemas.microsoft.com/office/powerpoint/2010/main" val="3522830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A962-0403-DBB7-54E6-C999A2CD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146AD-5FCB-2768-7BA0-9332F04D2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5D293-252A-C8B3-30C3-6341027A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6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ster_best_fit_models_combined.pdf">
            <a:extLst>
              <a:ext uri="{FF2B5EF4-FFF2-40B4-BE49-F238E27FC236}">
                <a16:creationId xmlns:a16="http://schemas.microsoft.com/office/drawing/2014/main" id="{E263AECA-C62B-7153-B023-E524A3850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5" t="2189" b="48960"/>
          <a:stretch/>
        </p:blipFill>
        <p:spPr>
          <a:xfrm>
            <a:off x="27969225" y="20626231"/>
            <a:ext cx="4769932" cy="4447031"/>
          </a:xfrm>
          <a:prstGeom prst="rect">
            <a:avLst/>
          </a:prstGeom>
        </p:spPr>
      </p:pic>
      <p:pic>
        <p:nvPicPr>
          <p:cNvPr id="10" name="Picture 9" descr="poster_best_fit_models_combined.pdf">
            <a:extLst>
              <a:ext uri="{FF2B5EF4-FFF2-40B4-BE49-F238E27FC236}">
                <a16:creationId xmlns:a16="http://schemas.microsoft.com/office/drawing/2014/main" id="{A28EAB13-EED4-E624-940B-52366EFB6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4" t="49406"/>
          <a:stretch/>
        </p:blipFill>
        <p:spPr>
          <a:xfrm>
            <a:off x="27985440" y="25071268"/>
            <a:ext cx="4767239" cy="4605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2F83D6-918B-53B1-82B4-A371C00BEE6C}"/>
              </a:ext>
            </a:extLst>
          </p:cNvPr>
          <p:cNvSpPr txBox="1"/>
          <p:nvPr/>
        </p:nvSpPr>
        <p:spPr>
          <a:xfrm>
            <a:off x="7649936" y="6488668"/>
            <a:ext cx="4542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cs typeface="Franklin Gothic Medium"/>
              </a:rPr>
              <a:t>Grenfell et al. 2002. </a:t>
            </a:r>
            <a:r>
              <a:rPr lang="en-US" i="1" dirty="0">
                <a:cs typeface="Franklin Gothic Medium"/>
              </a:rPr>
              <a:t>Ecological Monographs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D8111AB2-8B5D-38CE-0271-4DCC59A3C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871790"/>
            <a:ext cx="7772400" cy="412011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1AFAFD5-F81D-16D4-D103-4EF15F0F2E9E}"/>
              </a:ext>
            </a:extLst>
          </p:cNvPr>
          <p:cNvSpPr/>
          <p:nvPr/>
        </p:nvSpPr>
        <p:spPr>
          <a:xfrm rot="16200000" flipH="1">
            <a:off x="4521982" y="4553617"/>
            <a:ext cx="252437" cy="320039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A094-A45F-42AC-4945-C0AA442DE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104" y="6328450"/>
            <a:ext cx="3246664" cy="78501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Biennial cycles in pre-vaccine era measles cases in London</a:t>
            </a:r>
          </a:p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FD40CF-EC28-CC4F-C53F-C727710B34F6}"/>
              </a:ext>
            </a:extLst>
          </p:cNvPr>
          <p:cNvCxnSpPr/>
          <p:nvPr/>
        </p:nvCxnSpPr>
        <p:spPr>
          <a:xfrm flipV="1">
            <a:off x="6332768" y="1725740"/>
            <a:ext cx="0" cy="3924300"/>
          </a:xfrm>
          <a:prstGeom prst="line">
            <a:avLst/>
          </a:prstGeom>
          <a:ln w="38100">
            <a:solidFill>
              <a:srgbClr val="00F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C657C0-9ECC-AA2C-1955-D0BD27950B4D}"/>
              </a:ext>
            </a:extLst>
          </p:cNvPr>
          <p:cNvSpPr txBox="1">
            <a:spLocks/>
          </p:cNvSpPr>
          <p:nvPr/>
        </p:nvSpPr>
        <p:spPr>
          <a:xfrm>
            <a:off x="6534152" y="1725740"/>
            <a:ext cx="2000244" cy="987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measles vaccine introduced, 1965</a:t>
            </a:r>
          </a:p>
          <a:p>
            <a:pPr algn="ctr"/>
            <a:endParaRPr lang="en-US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1A20BB-560D-3D15-FA52-8DF9EC6A4673}"/>
              </a:ext>
            </a:extLst>
          </p:cNvPr>
          <p:cNvCxnSpPr/>
          <p:nvPr/>
        </p:nvCxnSpPr>
        <p:spPr>
          <a:xfrm flipH="1">
            <a:off x="6534152" y="2508845"/>
            <a:ext cx="628650" cy="476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7231B5-0195-9766-8A4E-FDAA1A546A5E}"/>
              </a:ext>
            </a:extLst>
          </p:cNvPr>
          <p:cNvSpPr txBox="1">
            <a:spLocks/>
          </p:cNvSpPr>
          <p:nvPr/>
        </p:nvSpPr>
        <p:spPr>
          <a:xfrm>
            <a:off x="7783281" y="3070438"/>
            <a:ext cx="2672452" cy="1333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Shift towards more frequent cycling in post-vaccination era. Dynamics more difficult to predict.</a:t>
            </a:r>
          </a:p>
          <a:p>
            <a:pPr algn="ctr"/>
            <a:endParaRPr lang="en-US" sz="2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7C92BB-DA94-07F0-5630-E25F510EF995}"/>
              </a:ext>
            </a:extLst>
          </p:cNvPr>
          <p:cNvCxnSpPr>
            <a:cxnSpLocks/>
          </p:cNvCxnSpPr>
          <p:nvPr/>
        </p:nvCxnSpPr>
        <p:spPr>
          <a:xfrm flipH="1">
            <a:off x="8686800" y="4403486"/>
            <a:ext cx="372832" cy="4083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89F616-2900-F430-DA8A-201DE429C852}"/>
              </a:ext>
            </a:extLst>
          </p:cNvPr>
          <p:cNvCxnSpPr/>
          <p:nvPr/>
        </p:nvCxnSpPr>
        <p:spPr>
          <a:xfrm>
            <a:off x="10584987" y="5869893"/>
            <a:ext cx="5524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5356FEB-5173-A24D-2E35-1847D5FE2FE8}"/>
              </a:ext>
            </a:extLst>
          </p:cNvPr>
          <p:cNvCxnSpPr/>
          <p:nvPr/>
        </p:nvCxnSpPr>
        <p:spPr>
          <a:xfrm>
            <a:off x="10584987" y="6147510"/>
            <a:ext cx="5524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EA3431D-1E3A-DBBA-BE5E-2514A73887E3}"/>
              </a:ext>
            </a:extLst>
          </p:cNvPr>
          <p:cNvSpPr txBox="1">
            <a:spLocks/>
          </p:cNvSpPr>
          <p:nvPr/>
        </p:nvSpPr>
        <p:spPr>
          <a:xfrm>
            <a:off x="10584987" y="5671763"/>
            <a:ext cx="2000244" cy="987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model</a:t>
            </a:r>
          </a:p>
          <a:p>
            <a:pPr algn="ctr"/>
            <a:endParaRPr lang="en-US" sz="2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8C81839-31FC-1481-8509-FFBA5922606C}"/>
              </a:ext>
            </a:extLst>
          </p:cNvPr>
          <p:cNvSpPr txBox="1">
            <a:spLocks/>
          </p:cNvSpPr>
          <p:nvPr/>
        </p:nvSpPr>
        <p:spPr>
          <a:xfrm>
            <a:off x="10493833" y="5967198"/>
            <a:ext cx="2000244" cy="987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data</a:t>
            </a:r>
          </a:p>
          <a:p>
            <a:pPr algn="ctr"/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8B60BA-0F69-8516-9069-175D448C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64" y="131480"/>
            <a:ext cx="11858469" cy="1325563"/>
          </a:xfrm>
        </p:spPr>
        <p:txBody>
          <a:bodyPr>
            <a:normAutofit/>
          </a:bodyPr>
          <a:lstStyle/>
          <a:p>
            <a:r>
              <a:rPr lang="en-US" b="1" dirty="0"/>
              <a:t>But first!  </a:t>
            </a:r>
            <a:r>
              <a:rPr lang="en-US" sz="3700" b="1" dirty="0"/>
              <a:t>…Biennial measles cycles from build-up of 			       susceptible kids through births</a:t>
            </a:r>
          </a:p>
        </p:txBody>
      </p:sp>
    </p:spTree>
    <p:extLst>
      <p:ext uri="{BB962C8B-B14F-4D97-AF65-F5344CB8AC3E}">
        <p14:creationId xmlns:p14="http://schemas.microsoft.com/office/powerpoint/2010/main" val="4157012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EBFC-B83B-0E17-D699-0C1B04F2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851D8-54DC-2BA3-82F6-D83ACFEBB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6A27A-9580-8B75-9EDB-EB3EF87B8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9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0841-5E9E-35D9-E1C6-ED492461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8FB2F-9B44-5B22-2703-5BF38EE20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A3356-0694-D643-D0D8-9A986543C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83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B0C8-98BD-3C90-FCDF-D3DA2F67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756AD-775B-9FB8-4701-4BDB33543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1B203-BB37-0FDF-FC56-4F7C398A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15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ABE0-EB42-8AE4-BCCD-1159F1EC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433D-195D-C6F6-DE72-662B1FC3E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99FDD-1F9F-79AA-28FA-0A1FFDA7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4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53F-122A-89DC-BEEB-AB6316B6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D6BFB-0920-1423-755D-547A3417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2BB18-982B-3C6F-DF4B-E9DBDDB5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8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86C0D894-7FF0-614A-89AF-5A5ED8238386}"/>
              </a:ext>
            </a:extLst>
          </p:cNvPr>
          <p:cNvGrpSpPr/>
          <p:nvPr/>
        </p:nvGrpSpPr>
        <p:grpSpPr>
          <a:xfrm>
            <a:off x="181602" y="1706900"/>
            <a:ext cx="4580035" cy="4140345"/>
            <a:chOff x="327374" y="1818795"/>
            <a:chExt cx="4580035" cy="41403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458EEF-86F8-844A-964F-44C27B5E9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00"/>
            <a:stretch/>
          </p:blipFill>
          <p:spPr>
            <a:xfrm>
              <a:off x="327374" y="1818795"/>
              <a:ext cx="4580035" cy="41403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5CBB3A-D0F0-B04A-AA9A-B439DFB64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0535299">
              <a:off x="1319164" y="406383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264494-A8A4-3246-AE62-77FE8750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3771786" y="3793111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CE7FAF-7181-8E48-91B0-C37A45D96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511770">
              <a:off x="4222379" y="4301160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55FFB3-11F7-9446-A30E-EC43310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638973">
              <a:off x="3620268" y="4309804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EB09CD-15C3-5E4C-ACFD-C5EA76B97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849132">
              <a:off x="1184957" y="3556527"/>
              <a:ext cx="562676" cy="425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80AD61-3BDD-264A-B95C-6C576EAD6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3764">
              <a:off x="1592151" y="372766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FC1D0D-1884-D544-85C9-37C94EDA7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635091">
              <a:off x="2120015" y="417769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1FB506-D547-2147-963A-FFCCE2CB2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1863268" y="393462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C140E76-06E8-7740-83E4-1CDFCF879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4791">
              <a:off x="2101841" y="3501173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12F5E85-9FFA-DA47-8667-BED679106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>
              <a:off x="1603401" y="430764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31BD2E7-A399-5245-8671-7BC58CAE15C9}"/>
                </a:ext>
              </a:extLst>
            </p:cNvPr>
            <p:cNvCxnSpPr>
              <a:cxnSpLocks/>
            </p:cNvCxnSpPr>
            <p:nvPr/>
          </p:nvCxnSpPr>
          <p:spPr>
            <a:xfrm>
              <a:off x="3768759" y="3375384"/>
              <a:ext cx="0" cy="326842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6983B89E-8318-6C4E-8037-5DD96DD41266}"/>
              </a:ext>
            </a:extLst>
          </p:cNvPr>
          <p:cNvSpPr txBox="1">
            <a:spLocks/>
          </p:cNvSpPr>
          <p:nvPr/>
        </p:nvSpPr>
        <p:spPr>
          <a:xfrm>
            <a:off x="404467" y="636661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.</a:t>
            </a:r>
            <a:endParaRPr lang="en-US" sz="3000" i="1" dirty="0">
              <a:latin typeface="+mn-l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14C6C41-6A5B-E948-8B51-CB93DBDC8B2D}"/>
              </a:ext>
            </a:extLst>
          </p:cNvPr>
          <p:cNvSpPr txBox="1">
            <a:spLocks/>
          </p:cNvSpPr>
          <p:nvPr/>
        </p:nvSpPr>
        <p:spPr>
          <a:xfrm>
            <a:off x="2495228" y="2695480"/>
            <a:ext cx="2772782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+mn-lt"/>
              </a:rPr>
              <a:t>transmission</a:t>
            </a:r>
            <a:endParaRPr lang="en-US" sz="2200" i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D3F9E-FB01-6647-8A65-DD4CEEE4B545}"/>
              </a:ext>
            </a:extLst>
          </p:cNvPr>
          <p:cNvSpPr txBox="1"/>
          <p:nvPr/>
        </p:nvSpPr>
        <p:spPr>
          <a:xfrm>
            <a:off x="9685399" y="6602620"/>
            <a:ext cx="2690190" cy="255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Anderson and May 1982. </a:t>
            </a:r>
            <a:r>
              <a:rPr lang="en-US" sz="1200" i="1" dirty="0"/>
              <a:t>Parasitology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5049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727D-06DF-6A96-E6D3-0E25308E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345D95E6-4FF0-771C-E68F-A21141CDE902}"/>
              </a:ext>
            </a:extLst>
          </p:cNvPr>
          <p:cNvGrpSpPr/>
          <p:nvPr/>
        </p:nvGrpSpPr>
        <p:grpSpPr>
          <a:xfrm>
            <a:off x="181602" y="1706900"/>
            <a:ext cx="4580035" cy="4140345"/>
            <a:chOff x="327374" y="1818795"/>
            <a:chExt cx="4580035" cy="41403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91B928-2B54-D6AD-0B1E-CB2F0759F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00"/>
            <a:stretch/>
          </p:blipFill>
          <p:spPr>
            <a:xfrm>
              <a:off x="327374" y="1818795"/>
              <a:ext cx="4580035" cy="41403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670E70-3707-B550-A3CF-D385633A0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0535299">
              <a:off x="1319164" y="406383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B8D1AF-CE56-20A5-08A4-5484619F8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3771786" y="3793111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A3E2F8-B1BB-BC4B-0C4A-E3F6337F8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511770">
              <a:off x="4222379" y="4301160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38FC0A5-427B-DD5E-6BB6-B6A352BEF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638973">
              <a:off x="3620268" y="4309804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AF4F8B-C1F0-E278-464A-C7CC68696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849132">
              <a:off x="1184957" y="3556527"/>
              <a:ext cx="562676" cy="425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574F47-1E3F-755D-F1BE-C43E7B644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3764">
              <a:off x="1592151" y="372766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B616CF7-575D-F5F1-B3C1-F39C356E1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635091">
              <a:off x="2120015" y="417769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D362AD-DEF7-4618-B9E8-A2F4F8B9F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1863268" y="393462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EBE7F1-8B03-8095-2F06-589377504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4791">
              <a:off x="2101841" y="3501173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79FC3-C78D-4A7E-0F34-A4121E24B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>
              <a:off x="1603401" y="430764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C262B84-CF9D-2AD2-B250-F847C3D827DE}"/>
                </a:ext>
              </a:extLst>
            </p:cNvPr>
            <p:cNvCxnSpPr>
              <a:cxnSpLocks/>
            </p:cNvCxnSpPr>
            <p:nvPr/>
          </p:nvCxnSpPr>
          <p:spPr>
            <a:xfrm>
              <a:off x="3768759" y="3375384"/>
              <a:ext cx="0" cy="326842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0FC58DB-8F02-0232-A2D3-2BDC6DE172D7}"/>
              </a:ext>
            </a:extLst>
          </p:cNvPr>
          <p:cNvSpPr txBox="1">
            <a:spLocks/>
          </p:cNvSpPr>
          <p:nvPr/>
        </p:nvSpPr>
        <p:spPr>
          <a:xfrm>
            <a:off x="404467" y="636661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.</a:t>
            </a:r>
            <a:endParaRPr lang="en-US" sz="3000" i="1" dirty="0">
              <a:latin typeface="+mn-l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B436F4-B84C-3B1D-CF07-D28EBBE4E081}"/>
              </a:ext>
            </a:extLst>
          </p:cNvPr>
          <p:cNvSpPr txBox="1">
            <a:spLocks/>
          </p:cNvSpPr>
          <p:nvPr/>
        </p:nvSpPr>
        <p:spPr>
          <a:xfrm>
            <a:off x="2495228" y="2695480"/>
            <a:ext cx="2772782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+mn-lt"/>
              </a:rPr>
              <a:t>transmission</a:t>
            </a:r>
            <a:endParaRPr lang="en-US" sz="2200" i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ADD9BF-9DE0-2F4A-3DC3-254E4DAE2739}"/>
              </a:ext>
            </a:extLst>
          </p:cNvPr>
          <p:cNvSpPr txBox="1"/>
          <p:nvPr/>
        </p:nvSpPr>
        <p:spPr>
          <a:xfrm>
            <a:off x="9685399" y="6602620"/>
            <a:ext cx="2690190" cy="255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Anderson and May 1982. </a:t>
            </a:r>
            <a:r>
              <a:rPr lang="en-US" sz="1200" i="1" dirty="0"/>
              <a:t>Parasitology</a:t>
            </a: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535B6-0AD1-4F11-AF31-5BFE2A6C2DD3}"/>
              </a:ext>
            </a:extLst>
          </p:cNvPr>
          <p:cNvSpPr txBox="1">
            <a:spLocks/>
          </p:cNvSpPr>
          <p:nvPr/>
        </p:nvSpPr>
        <p:spPr>
          <a:xfrm>
            <a:off x="197525" y="5742594"/>
            <a:ext cx="6053539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Mechanisms that promote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transmission</a:t>
            </a:r>
            <a:r>
              <a:rPr lang="en-US" sz="3000" dirty="0">
                <a:latin typeface="+mn-lt"/>
              </a:rPr>
              <a:t> may also cause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virulence</a:t>
            </a:r>
            <a:r>
              <a:rPr lang="en-US" sz="3000" dirty="0">
                <a:latin typeface="+mn-lt"/>
              </a:rPr>
              <a:t> to the host.</a:t>
            </a:r>
            <a:endParaRPr lang="en-US" sz="3000" i="1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A635F7-5B47-9C6E-DC10-677C567E27E4}"/>
              </a:ext>
            </a:extLst>
          </p:cNvPr>
          <p:cNvSpPr txBox="1">
            <a:spLocks/>
          </p:cNvSpPr>
          <p:nvPr/>
        </p:nvSpPr>
        <p:spPr>
          <a:xfrm>
            <a:off x="2762553" y="1913671"/>
            <a:ext cx="2001257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+mn-lt"/>
              </a:rPr>
              <a:t>high</a:t>
            </a:r>
          </a:p>
          <a:p>
            <a:r>
              <a:rPr lang="en-US" sz="2200" b="1" dirty="0">
                <a:latin typeface="+mn-lt"/>
              </a:rPr>
              <a:t>virulence</a:t>
            </a:r>
            <a:endParaRPr lang="en-US" sz="2200" i="1" dirty="0">
              <a:latin typeface="+mn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77EDA2-AEC7-AC6F-4190-4877F7EFE829}"/>
              </a:ext>
            </a:extLst>
          </p:cNvPr>
          <p:cNvCxnSpPr>
            <a:cxnSpLocks/>
          </p:cNvCxnSpPr>
          <p:nvPr/>
        </p:nvCxnSpPr>
        <p:spPr>
          <a:xfrm flipH="1">
            <a:off x="2367700" y="2540478"/>
            <a:ext cx="477813" cy="335244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CA3E2D3-A482-C3C1-4E13-48FFD9684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77" y="2274607"/>
            <a:ext cx="1082996" cy="108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3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7259-2DC2-76E2-2E48-8A8FDA2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7066E7BC-663D-117B-C52A-F323DEB9B0A8}"/>
              </a:ext>
            </a:extLst>
          </p:cNvPr>
          <p:cNvGrpSpPr/>
          <p:nvPr/>
        </p:nvGrpSpPr>
        <p:grpSpPr>
          <a:xfrm>
            <a:off x="181602" y="1706900"/>
            <a:ext cx="4580035" cy="4140345"/>
            <a:chOff x="327374" y="1818795"/>
            <a:chExt cx="4580035" cy="41403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AD047C-A699-84E8-1899-A67E82159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00"/>
            <a:stretch/>
          </p:blipFill>
          <p:spPr>
            <a:xfrm>
              <a:off x="327374" y="1818795"/>
              <a:ext cx="4580035" cy="41403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B8B3A7-1A07-2E84-DE6C-8D377D571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0535299">
              <a:off x="1319164" y="406383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C1AF7E-7368-60D7-2AAE-29D52F49E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3771786" y="3793111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23E1C4-5061-D20D-A654-FBABB68DB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511770">
              <a:off x="4222379" y="4301160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25F549-4548-F6A7-F604-EB9BFC098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638973">
              <a:off x="3620268" y="4309804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7C14ACE-3F40-C78F-1ABB-D012DA751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849132">
              <a:off x="1184957" y="3556527"/>
              <a:ext cx="562676" cy="425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D8282E4-980E-4A58-D5B9-ECF978313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3764">
              <a:off x="1592151" y="372766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B5BEE5-706D-79BF-0633-954E363E6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635091">
              <a:off x="2120015" y="417769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18F93C-BD50-E5D9-4413-EEBDCAAEF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1863268" y="393462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E4CB4E-481E-2EFC-2E03-F14D9C17E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4791">
              <a:off x="2101841" y="3501173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7BF0EC-9C05-D8C9-D150-FFBB5B292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>
              <a:off x="1603401" y="430764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A76BF8-E041-F6C6-FA31-39287673C949}"/>
                </a:ext>
              </a:extLst>
            </p:cNvPr>
            <p:cNvCxnSpPr>
              <a:cxnSpLocks/>
            </p:cNvCxnSpPr>
            <p:nvPr/>
          </p:nvCxnSpPr>
          <p:spPr>
            <a:xfrm>
              <a:off x="3768759" y="3375384"/>
              <a:ext cx="0" cy="326842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FEC57FB-5246-6E14-E6B5-551DCE956C2B}"/>
              </a:ext>
            </a:extLst>
          </p:cNvPr>
          <p:cNvSpPr txBox="1">
            <a:spLocks/>
          </p:cNvSpPr>
          <p:nvPr/>
        </p:nvSpPr>
        <p:spPr>
          <a:xfrm>
            <a:off x="404467" y="636661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.</a:t>
            </a:r>
            <a:endParaRPr lang="en-US" sz="3000" i="1" dirty="0">
              <a:latin typeface="+mn-l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525ABC-A08D-A626-3773-3DDB38A5939E}"/>
              </a:ext>
            </a:extLst>
          </p:cNvPr>
          <p:cNvSpPr txBox="1">
            <a:spLocks/>
          </p:cNvSpPr>
          <p:nvPr/>
        </p:nvSpPr>
        <p:spPr>
          <a:xfrm>
            <a:off x="2495228" y="2695480"/>
            <a:ext cx="2772782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+mn-lt"/>
              </a:rPr>
              <a:t>transmission</a:t>
            </a:r>
            <a:endParaRPr lang="en-US" sz="2200" i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57727-D2FB-B165-7664-35255A2AD621}"/>
              </a:ext>
            </a:extLst>
          </p:cNvPr>
          <p:cNvSpPr txBox="1"/>
          <p:nvPr/>
        </p:nvSpPr>
        <p:spPr>
          <a:xfrm>
            <a:off x="9685399" y="6602620"/>
            <a:ext cx="2506601" cy="255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Brook et al. 2023. </a:t>
            </a:r>
            <a:r>
              <a:rPr lang="en-US" sz="1200" i="1" dirty="0" err="1"/>
              <a:t>PLoS</a:t>
            </a:r>
            <a:r>
              <a:rPr lang="en-US" sz="1200" i="1" dirty="0"/>
              <a:t> Biology</a:t>
            </a: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D0261-03DA-3FC5-E063-38CE0C476691}"/>
              </a:ext>
            </a:extLst>
          </p:cNvPr>
          <p:cNvSpPr txBox="1">
            <a:spLocks/>
          </p:cNvSpPr>
          <p:nvPr/>
        </p:nvSpPr>
        <p:spPr>
          <a:xfrm>
            <a:off x="197525" y="5742594"/>
            <a:ext cx="6053539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Mechanisms that promote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transmission</a:t>
            </a:r>
            <a:r>
              <a:rPr lang="en-US" sz="3000" dirty="0">
                <a:latin typeface="+mn-lt"/>
              </a:rPr>
              <a:t> may also cause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virulence</a:t>
            </a:r>
            <a:r>
              <a:rPr lang="en-US" sz="3000" dirty="0">
                <a:latin typeface="+mn-lt"/>
              </a:rPr>
              <a:t> to the host.</a:t>
            </a:r>
            <a:endParaRPr lang="en-US" sz="3000" i="1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DB6F87-82B5-C38A-818F-AE544471EC34}"/>
              </a:ext>
            </a:extLst>
          </p:cNvPr>
          <p:cNvSpPr txBox="1">
            <a:spLocks/>
          </p:cNvSpPr>
          <p:nvPr/>
        </p:nvSpPr>
        <p:spPr>
          <a:xfrm>
            <a:off x="2762553" y="1913671"/>
            <a:ext cx="2001257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+mn-lt"/>
              </a:rPr>
              <a:t>high</a:t>
            </a:r>
          </a:p>
          <a:p>
            <a:r>
              <a:rPr lang="en-US" sz="2200" b="1" dirty="0">
                <a:latin typeface="+mn-lt"/>
              </a:rPr>
              <a:t>virulence</a:t>
            </a:r>
            <a:endParaRPr lang="en-US" sz="2200" i="1" dirty="0">
              <a:latin typeface="+mn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D0F7BD-6806-688C-7BE6-3947A18ABE33}"/>
              </a:ext>
            </a:extLst>
          </p:cNvPr>
          <p:cNvCxnSpPr>
            <a:cxnSpLocks/>
          </p:cNvCxnSpPr>
          <p:nvPr/>
        </p:nvCxnSpPr>
        <p:spPr>
          <a:xfrm flipH="1">
            <a:off x="2367700" y="2540478"/>
            <a:ext cx="477813" cy="335244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8447314-0FEA-8805-1DEE-2DF18F5D5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77" y="2274607"/>
            <a:ext cx="1082996" cy="1082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9150A7-B45E-F039-F728-87A2D6858A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06" t="4026" r="-4331" b="20033"/>
          <a:stretch/>
        </p:blipFill>
        <p:spPr>
          <a:xfrm rot="3279139">
            <a:off x="6244384" y="575899"/>
            <a:ext cx="6577189" cy="3959421"/>
          </a:xfrm>
          <a:prstGeom prst="ellipse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28E4BE8-AA10-12BC-E96E-C2A084F2334C}"/>
              </a:ext>
            </a:extLst>
          </p:cNvPr>
          <p:cNvGrpSpPr/>
          <p:nvPr/>
        </p:nvGrpSpPr>
        <p:grpSpPr>
          <a:xfrm rot="736706">
            <a:off x="7690334" y="2418333"/>
            <a:ext cx="1841715" cy="2871216"/>
            <a:chOff x="6112205" y="3327280"/>
            <a:chExt cx="1841715" cy="28714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419447-C698-0538-5D5C-F3504785C0FB}"/>
                </a:ext>
              </a:extLst>
            </p:cNvPr>
            <p:cNvGrpSpPr/>
            <p:nvPr/>
          </p:nvGrpSpPr>
          <p:grpSpPr>
            <a:xfrm>
              <a:off x="6112205" y="3327280"/>
              <a:ext cx="1841715" cy="2871499"/>
              <a:chOff x="7521437" y="2795916"/>
              <a:chExt cx="1841715" cy="287149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D892FAC-76EB-8C28-9B6F-94754CC6FF5D}"/>
                  </a:ext>
                </a:extLst>
              </p:cNvPr>
              <p:cNvGrpSpPr/>
              <p:nvPr/>
            </p:nvGrpSpPr>
            <p:grpSpPr>
              <a:xfrm rot="7032373">
                <a:off x="7434063" y="4275273"/>
                <a:ext cx="1479516" cy="1304767"/>
                <a:chOff x="3723567" y="3275048"/>
                <a:chExt cx="1479516" cy="1304767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9D3B082-0D15-A488-634E-E480807635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346" t="48163" r="4788" b="23349"/>
                <a:stretch/>
              </p:blipFill>
              <p:spPr>
                <a:xfrm>
                  <a:off x="3723567" y="3275048"/>
                  <a:ext cx="1367836" cy="1304767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80C83380-F997-AAD6-23E0-7DB0EC6615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48" r="938"/>
                <a:stretch/>
              </p:blipFill>
              <p:spPr>
                <a:xfrm rot="19562422">
                  <a:off x="4175118" y="3483207"/>
                  <a:ext cx="577372" cy="43705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919DF0D-2AB4-1BD1-AC08-3F317A38B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48" r="938"/>
                <a:stretch/>
              </p:blipFill>
              <p:spPr>
                <a:xfrm rot="1511770">
                  <a:off x="4625711" y="3991256"/>
                  <a:ext cx="577372" cy="43705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1C3EB09B-6E3A-6411-B519-21EDCB45F3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48" r="938"/>
                <a:stretch/>
              </p:blipFill>
              <p:spPr>
                <a:xfrm rot="18638973">
                  <a:off x="4023600" y="3999900"/>
                  <a:ext cx="577372" cy="43705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FD4B97D-D329-3BE1-D9E9-252E99462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20535299">
                <a:off x="8241676" y="3371595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EF55F2B-F290-C57B-4A49-DF6E2B13FA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18849132">
                <a:off x="8107470" y="2864287"/>
                <a:ext cx="562676" cy="42593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81A7DD8-2057-7951-6B90-8D8BE4FEC3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21333764">
                <a:off x="8514663" y="3035423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CFC7E58-1D67-B5A2-1DA7-FAE066E6FA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19562422">
                <a:off x="8785780" y="3242383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67036AC-1C42-AC01-1664-A36CD70090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>
                <a:off x="8525912" y="3615405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B69D19-EADA-D7FC-78A2-6DAEE47BA673}"/>
                </a:ext>
              </a:extLst>
            </p:cNvPr>
            <p:cNvSpPr/>
            <p:nvPr/>
          </p:nvSpPr>
          <p:spPr>
            <a:xfrm>
              <a:off x="7448550" y="4955724"/>
              <a:ext cx="335058" cy="219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ADDD8C4A-81F3-7D37-65CD-E265C367BEA0}"/>
              </a:ext>
            </a:extLst>
          </p:cNvPr>
          <p:cNvSpPr txBox="1">
            <a:spLocks/>
          </p:cNvSpPr>
          <p:nvPr/>
        </p:nvSpPr>
        <p:spPr>
          <a:xfrm>
            <a:off x="7807564" y="318621"/>
            <a:ext cx="4216584" cy="10162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b="1" dirty="0">
                <a:solidFill>
                  <a:srgbClr val="C00000"/>
                </a:solidFill>
                <a:latin typeface="+mn-lt"/>
              </a:rPr>
              <a:t>Bats</a:t>
            </a:r>
            <a:r>
              <a:rPr lang="en-US" sz="3000" dirty="0">
                <a:latin typeface="+mn-lt"/>
              </a:rPr>
              <a:t> accrue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less virulence </a:t>
            </a:r>
            <a:r>
              <a:rPr lang="en-US" sz="3000" dirty="0">
                <a:latin typeface="+mn-lt"/>
              </a:rPr>
              <a:t>for a given level of transmission.</a:t>
            </a:r>
            <a:endParaRPr lang="en-US" sz="3000" i="1" dirty="0">
              <a:latin typeface="+mn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EF889-763A-4BF5-3F07-DE9A4A4CED5B}"/>
              </a:ext>
            </a:extLst>
          </p:cNvPr>
          <p:cNvSpPr/>
          <p:nvPr/>
        </p:nvSpPr>
        <p:spPr>
          <a:xfrm>
            <a:off x="-24616" y="13039"/>
            <a:ext cx="4777324" cy="6844961"/>
          </a:xfrm>
          <a:prstGeom prst="rect">
            <a:avLst/>
          </a:prstGeom>
          <a:solidFill>
            <a:srgbClr val="767171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5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9C13E-C89D-D64E-3FD2-3573E24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B212AE14-2A08-BB6F-1938-F8108B88F51A}"/>
              </a:ext>
            </a:extLst>
          </p:cNvPr>
          <p:cNvGrpSpPr/>
          <p:nvPr/>
        </p:nvGrpSpPr>
        <p:grpSpPr>
          <a:xfrm>
            <a:off x="181602" y="1706900"/>
            <a:ext cx="4580035" cy="4140345"/>
            <a:chOff x="327374" y="1818795"/>
            <a:chExt cx="4580035" cy="41403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DED9E6-8819-053C-F414-3F9A014D2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00"/>
            <a:stretch/>
          </p:blipFill>
          <p:spPr>
            <a:xfrm>
              <a:off x="327374" y="1818795"/>
              <a:ext cx="4580035" cy="41403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F938EA-CAFF-0D56-7CA4-4352BEA79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0535299">
              <a:off x="1319164" y="406383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237469-BADB-501B-C2BB-7A56D6DEC3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3771786" y="3793111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603513-1590-402A-6EBC-483A3D58E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511770">
              <a:off x="4222379" y="4301160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538B71E-B9ED-11F5-F124-5D02B199C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638973">
              <a:off x="3620268" y="4309804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A93385-D60D-A52B-24E5-01BA263578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849132">
              <a:off x="1184957" y="3556527"/>
              <a:ext cx="562676" cy="425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B76F6D-D400-C487-946F-85FB6A5FCF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3764">
              <a:off x="1592151" y="372766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7890B03-5325-2568-C296-6A359B35C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635091">
              <a:off x="2120015" y="417769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46E181D-9F90-16B9-A144-B8C410C76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1863268" y="393462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042E86-9546-9131-34A3-5FABCCEE6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4791">
              <a:off x="2101841" y="3501173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954475-3381-2D71-44FB-AC262351E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>
              <a:off x="1603401" y="430764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4416C1-FCC1-B4DF-825B-BBBD3F692760}"/>
                </a:ext>
              </a:extLst>
            </p:cNvPr>
            <p:cNvCxnSpPr>
              <a:cxnSpLocks/>
            </p:cNvCxnSpPr>
            <p:nvPr/>
          </p:nvCxnSpPr>
          <p:spPr>
            <a:xfrm>
              <a:off x="3768759" y="3375384"/>
              <a:ext cx="0" cy="326842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CA7ED287-8E2D-F64B-6A00-8AAA3C51A485}"/>
              </a:ext>
            </a:extLst>
          </p:cNvPr>
          <p:cNvSpPr txBox="1">
            <a:spLocks/>
          </p:cNvSpPr>
          <p:nvPr/>
        </p:nvSpPr>
        <p:spPr>
          <a:xfrm>
            <a:off x="404467" y="636661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.</a:t>
            </a:r>
            <a:endParaRPr lang="en-US" sz="3000" i="1" dirty="0">
              <a:latin typeface="+mn-l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694BD39-8FE3-AADD-BFEA-C05010CD8D4B}"/>
              </a:ext>
            </a:extLst>
          </p:cNvPr>
          <p:cNvSpPr txBox="1">
            <a:spLocks/>
          </p:cNvSpPr>
          <p:nvPr/>
        </p:nvSpPr>
        <p:spPr>
          <a:xfrm>
            <a:off x="2495228" y="2695480"/>
            <a:ext cx="2772782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+mn-lt"/>
              </a:rPr>
              <a:t>transmission</a:t>
            </a:r>
            <a:endParaRPr lang="en-US" sz="2200" i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724413-4D4D-6728-7A89-848114FCF669}"/>
              </a:ext>
            </a:extLst>
          </p:cNvPr>
          <p:cNvSpPr txBox="1"/>
          <p:nvPr/>
        </p:nvSpPr>
        <p:spPr>
          <a:xfrm>
            <a:off x="9685399" y="6602620"/>
            <a:ext cx="2506601" cy="255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Brook et al. 2023. </a:t>
            </a:r>
            <a:r>
              <a:rPr lang="en-US" sz="1200" i="1" dirty="0" err="1"/>
              <a:t>PLoS</a:t>
            </a:r>
            <a:r>
              <a:rPr lang="en-US" sz="1200" i="1" dirty="0"/>
              <a:t> Biology</a:t>
            </a: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B411C-0E1D-57CA-7163-82CCC252EF1A}"/>
              </a:ext>
            </a:extLst>
          </p:cNvPr>
          <p:cNvSpPr txBox="1">
            <a:spLocks/>
          </p:cNvSpPr>
          <p:nvPr/>
        </p:nvSpPr>
        <p:spPr>
          <a:xfrm>
            <a:off x="197525" y="5742594"/>
            <a:ext cx="6053539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Mechanisms that promote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transmission</a:t>
            </a:r>
            <a:r>
              <a:rPr lang="en-US" sz="3000" dirty="0">
                <a:latin typeface="+mn-lt"/>
              </a:rPr>
              <a:t> may also cause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virulence</a:t>
            </a:r>
            <a:r>
              <a:rPr lang="en-US" sz="3000" dirty="0">
                <a:latin typeface="+mn-lt"/>
              </a:rPr>
              <a:t> to the host.</a:t>
            </a:r>
            <a:endParaRPr lang="en-US" sz="3000" i="1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DB5C1B-766E-A9DF-4DD9-B5ACD1AAC168}"/>
              </a:ext>
            </a:extLst>
          </p:cNvPr>
          <p:cNvSpPr txBox="1">
            <a:spLocks/>
          </p:cNvSpPr>
          <p:nvPr/>
        </p:nvSpPr>
        <p:spPr>
          <a:xfrm>
            <a:off x="2762553" y="1913671"/>
            <a:ext cx="2001257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+mn-lt"/>
              </a:rPr>
              <a:t>high</a:t>
            </a:r>
          </a:p>
          <a:p>
            <a:r>
              <a:rPr lang="en-US" sz="2200" b="1" dirty="0">
                <a:latin typeface="+mn-lt"/>
              </a:rPr>
              <a:t>virulence</a:t>
            </a:r>
            <a:endParaRPr lang="en-US" sz="2200" i="1" dirty="0">
              <a:latin typeface="+mn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B1E732-9514-96C0-7638-90BB7A2A58A2}"/>
              </a:ext>
            </a:extLst>
          </p:cNvPr>
          <p:cNvCxnSpPr>
            <a:cxnSpLocks/>
          </p:cNvCxnSpPr>
          <p:nvPr/>
        </p:nvCxnSpPr>
        <p:spPr>
          <a:xfrm flipH="1">
            <a:off x="2367700" y="2540478"/>
            <a:ext cx="477813" cy="335244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2BD6BAC-E129-624A-32BE-B76BEBF11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77" y="2274607"/>
            <a:ext cx="1082996" cy="1082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B0079-3164-33F2-A0D1-D4874E04F3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06" t="4026" r="-4331" b="20033"/>
          <a:stretch/>
        </p:blipFill>
        <p:spPr>
          <a:xfrm rot="3279139">
            <a:off x="6244384" y="575899"/>
            <a:ext cx="6577189" cy="3959421"/>
          </a:xfrm>
          <a:prstGeom prst="ellipse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3274D7A0-8A85-2619-5FF3-EDDFA0018B51}"/>
              </a:ext>
            </a:extLst>
          </p:cNvPr>
          <p:cNvSpPr txBox="1">
            <a:spLocks/>
          </p:cNvSpPr>
          <p:nvPr/>
        </p:nvSpPr>
        <p:spPr>
          <a:xfrm>
            <a:off x="7807564" y="318621"/>
            <a:ext cx="4216584" cy="10162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b="1" dirty="0">
                <a:solidFill>
                  <a:srgbClr val="C00000"/>
                </a:solidFill>
                <a:latin typeface="+mn-lt"/>
              </a:rPr>
              <a:t>Bats</a:t>
            </a:r>
            <a:r>
              <a:rPr lang="en-US" sz="3000" dirty="0">
                <a:latin typeface="+mn-lt"/>
              </a:rPr>
              <a:t> accrue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less virulence </a:t>
            </a:r>
            <a:r>
              <a:rPr lang="en-US" sz="3000" dirty="0">
                <a:latin typeface="+mn-lt"/>
              </a:rPr>
              <a:t>for a given level of transmission.</a:t>
            </a:r>
            <a:endParaRPr lang="en-US" sz="3000" i="1" dirty="0">
              <a:latin typeface="+mn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9518BF-6538-5A3D-8253-20A255BF807A}"/>
              </a:ext>
            </a:extLst>
          </p:cNvPr>
          <p:cNvSpPr/>
          <p:nvPr/>
        </p:nvSpPr>
        <p:spPr>
          <a:xfrm>
            <a:off x="-24616" y="13039"/>
            <a:ext cx="4777324" cy="6844961"/>
          </a:xfrm>
          <a:prstGeom prst="rect">
            <a:avLst/>
          </a:prstGeom>
          <a:solidFill>
            <a:srgbClr val="767171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D0559B7-3691-ABFA-595D-DE88FC1CFBD5}"/>
              </a:ext>
            </a:extLst>
          </p:cNvPr>
          <p:cNvGrpSpPr/>
          <p:nvPr/>
        </p:nvGrpSpPr>
        <p:grpSpPr>
          <a:xfrm rot="736706">
            <a:off x="7687540" y="2567509"/>
            <a:ext cx="3244653" cy="2871216"/>
            <a:chOff x="6112205" y="3327280"/>
            <a:chExt cx="3244653" cy="287149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8F77B63-94A8-8CB5-B2E0-AC47E100A1D1}"/>
                </a:ext>
              </a:extLst>
            </p:cNvPr>
            <p:cNvGrpSpPr/>
            <p:nvPr/>
          </p:nvGrpSpPr>
          <p:grpSpPr>
            <a:xfrm>
              <a:off x="6112205" y="3327280"/>
              <a:ext cx="3244653" cy="2871499"/>
              <a:chOff x="7521437" y="2795916"/>
              <a:chExt cx="3244653" cy="287149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D80CC7F-4341-7160-BA07-5505346B959A}"/>
                  </a:ext>
                </a:extLst>
              </p:cNvPr>
              <p:cNvGrpSpPr/>
              <p:nvPr/>
            </p:nvGrpSpPr>
            <p:grpSpPr>
              <a:xfrm rot="7032373">
                <a:off x="7434063" y="4275273"/>
                <a:ext cx="1479516" cy="1304767"/>
                <a:chOff x="3723567" y="3275048"/>
                <a:chExt cx="1479516" cy="1304767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B288F0B8-699B-CE87-42AE-5949D475BB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346" t="48163" r="4788" b="23349"/>
                <a:stretch/>
              </p:blipFill>
              <p:spPr>
                <a:xfrm>
                  <a:off x="3723567" y="3275048"/>
                  <a:ext cx="1367836" cy="1304767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41B89F1D-BF53-93FC-ABB8-A79CFE89FD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48" r="938"/>
                <a:stretch/>
              </p:blipFill>
              <p:spPr>
                <a:xfrm rot="19562422">
                  <a:off x="4175118" y="3483207"/>
                  <a:ext cx="577372" cy="43705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E631DBF2-20DB-9E8B-CBBE-6AF5BF791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48" r="938"/>
                <a:stretch/>
              </p:blipFill>
              <p:spPr>
                <a:xfrm rot="1511770">
                  <a:off x="4625711" y="3991256"/>
                  <a:ext cx="577372" cy="43705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98B8597-C7E4-3878-2D2A-C6A6AB8C1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48" r="938"/>
                <a:stretch/>
              </p:blipFill>
              <p:spPr>
                <a:xfrm rot="18638973">
                  <a:off x="4023600" y="3999900"/>
                  <a:ext cx="577372" cy="43705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3269F5B-57D3-F7E8-CFC2-DF20C73F33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20535299">
                <a:off x="8241676" y="3371595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549ACA0-C7F1-82B6-6E69-A0B0F5C033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18849132">
                <a:off x="8107470" y="2864287"/>
                <a:ext cx="562676" cy="42593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677FBBA3-8974-13FA-45EB-09B82E3559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21333764">
                <a:off x="8514663" y="3035423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DB9E491-1F71-09E5-B53F-D6A45C1AFA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19562422">
                <a:off x="8785780" y="3242383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43E8BDF-AC61-90C2-9631-B2F8F0C45C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>
                <a:off x="8525912" y="3615405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9E2B7F5-A036-4CF5-F790-4F3FA6822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3285" y="3513283"/>
                <a:ext cx="480418" cy="480418"/>
              </a:xfrm>
              <a:prstGeom prst="rect">
                <a:avLst/>
              </a:prstGeom>
            </p:spPr>
          </p:pic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658EF495-1590-A620-853C-C4AC1199029A}"/>
                  </a:ext>
                </a:extLst>
              </p:cNvPr>
              <p:cNvSpPr txBox="1">
                <a:spLocks/>
              </p:cNvSpPr>
              <p:nvPr/>
            </p:nvSpPr>
            <p:spPr>
              <a:xfrm rot="20863294">
                <a:off x="8714565" y="4324979"/>
                <a:ext cx="2051525" cy="66212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200" b="1" dirty="0">
                    <a:latin typeface="+mn-lt"/>
                  </a:rPr>
                  <a:t>minimal</a:t>
                </a:r>
                <a:r>
                  <a:rPr lang="en-US" sz="2200" b="1" i="1" dirty="0">
                    <a:latin typeface="+mn-lt"/>
                  </a:rPr>
                  <a:t> </a:t>
                </a:r>
                <a:r>
                  <a:rPr lang="en-US" sz="2200" b="1" dirty="0">
                    <a:latin typeface="+mn-lt"/>
                  </a:rPr>
                  <a:t>virulence</a:t>
                </a:r>
                <a:endParaRPr lang="en-US" sz="2200" i="1" dirty="0">
                  <a:latin typeface="+mn-lt"/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796C832-E8E2-9F5C-E912-EBC9A3F92C4E}"/>
                  </a:ext>
                </a:extLst>
              </p:cNvPr>
              <p:cNvCxnSpPr>
                <a:cxnSpLocks/>
              </p:cNvCxnSpPr>
              <p:nvPr/>
            </p:nvCxnSpPr>
            <p:spPr>
              <a:xfrm rot="20863294" flipH="1" flipV="1">
                <a:off x="9419695" y="3999731"/>
                <a:ext cx="6636" cy="335805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96923FF-7F4B-9D4C-56F7-ED064E862EB2}"/>
                  </a:ext>
                </a:extLst>
              </p:cNvPr>
              <p:cNvCxnSpPr>
                <a:cxnSpLocks/>
              </p:cNvCxnSpPr>
              <p:nvPr/>
            </p:nvCxnSpPr>
            <p:spPr>
              <a:xfrm rot="20863294" flipH="1" flipV="1">
                <a:off x="8803552" y="4921629"/>
                <a:ext cx="191773" cy="318764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23E92E-E403-4EDF-FA94-B48B951C64AE}"/>
                </a:ext>
              </a:extLst>
            </p:cNvPr>
            <p:cNvSpPr/>
            <p:nvPr/>
          </p:nvSpPr>
          <p:spPr>
            <a:xfrm>
              <a:off x="7448550" y="4955724"/>
              <a:ext cx="335058" cy="219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4178BE40-3414-18D8-DC68-3D86B8CEA876}"/>
              </a:ext>
            </a:extLst>
          </p:cNvPr>
          <p:cNvSpPr txBox="1">
            <a:spLocks/>
          </p:cNvSpPr>
          <p:nvPr/>
        </p:nvSpPr>
        <p:spPr>
          <a:xfrm>
            <a:off x="8216443" y="4837896"/>
            <a:ext cx="2772782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+mn-lt"/>
              </a:rPr>
              <a:t> equal transmission</a:t>
            </a:r>
            <a:endParaRPr lang="en-US" sz="2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3336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FE0AA-CEC2-A2BD-1386-BF8EB0CF0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0445311C-A69F-0019-555F-1B81A246E1D4}"/>
              </a:ext>
            </a:extLst>
          </p:cNvPr>
          <p:cNvGrpSpPr/>
          <p:nvPr/>
        </p:nvGrpSpPr>
        <p:grpSpPr>
          <a:xfrm>
            <a:off x="181602" y="1706900"/>
            <a:ext cx="4580035" cy="4140345"/>
            <a:chOff x="327374" y="1818795"/>
            <a:chExt cx="4580035" cy="41403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8B45FA-F334-D122-28F1-67DC89397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00"/>
            <a:stretch/>
          </p:blipFill>
          <p:spPr>
            <a:xfrm>
              <a:off x="327374" y="1818795"/>
              <a:ext cx="4580035" cy="41403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9F2402-7A38-270B-0029-66DF27E44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0535299">
              <a:off x="1319164" y="406383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FFE63C-AE87-6588-606C-0E02E3EF6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3771786" y="3793111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343153-886A-C49E-1DF1-26EAFF7DF8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511770">
              <a:off x="4222379" y="4301160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04FF3EF-5CE3-EEFE-BC58-3EFFF04FA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638973">
              <a:off x="3620268" y="4309804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83C51F-6D80-2A0C-37BE-9F3A1B91FD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849132">
              <a:off x="1184957" y="3556527"/>
              <a:ext cx="562676" cy="425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557472-B076-7150-D7D4-A590E124D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3764">
              <a:off x="1592151" y="372766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27D597-5E47-7531-A743-12D3398DD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635091">
              <a:off x="2120015" y="417769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B869EF-663B-6E1D-06BF-AC397CBFF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1863268" y="393462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8DF2AE-D943-CB6D-A91D-756B34B7A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4791">
              <a:off x="2101841" y="3501173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4CBECF-8DA0-A560-BCE6-87AA6C0F0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>
              <a:off x="1603401" y="430764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7EA94C7-24FD-EACE-9979-3E798738B11F}"/>
                </a:ext>
              </a:extLst>
            </p:cNvPr>
            <p:cNvCxnSpPr>
              <a:cxnSpLocks/>
            </p:cNvCxnSpPr>
            <p:nvPr/>
          </p:nvCxnSpPr>
          <p:spPr>
            <a:xfrm>
              <a:off x="3768759" y="3375384"/>
              <a:ext cx="0" cy="326842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73CCEFFD-6E72-AEDC-E750-BEA16429ABAE}"/>
              </a:ext>
            </a:extLst>
          </p:cNvPr>
          <p:cNvSpPr txBox="1">
            <a:spLocks/>
          </p:cNvSpPr>
          <p:nvPr/>
        </p:nvSpPr>
        <p:spPr>
          <a:xfrm>
            <a:off x="404467" y="636661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.</a:t>
            </a:r>
            <a:endParaRPr lang="en-US" sz="3000" i="1" dirty="0">
              <a:latin typeface="+mn-l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C3239E-3DDB-45B3-48E1-D813D42046DE}"/>
              </a:ext>
            </a:extLst>
          </p:cNvPr>
          <p:cNvSpPr txBox="1">
            <a:spLocks/>
          </p:cNvSpPr>
          <p:nvPr/>
        </p:nvSpPr>
        <p:spPr>
          <a:xfrm>
            <a:off x="2495228" y="2695480"/>
            <a:ext cx="2772782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+mn-lt"/>
              </a:rPr>
              <a:t>transmission</a:t>
            </a:r>
            <a:endParaRPr lang="en-US" sz="2200" i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1CD44-7FE0-86D9-C77A-B5F68305DB45}"/>
              </a:ext>
            </a:extLst>
          </p:cNvPr>
          <p:cNvSpPr txBox="1"/>
          <p:nvPr/>
        </p:nvSpPr>
        <p:spPr>
          <a:xfrm>
            <a:off x="9685399" y="6602620"/>
            <a:ext cx="2506601" cy="2553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Brook et al. 2023. </a:t>
            </a:r>
            <a:r>
              <a:rPr lang="en-US" sz="1200" i="1" dirty="0" err="1"/>
              <a:t>PLoS</a:t>
            </a:r>
            <a:r>
              <a:rPr lang="en-US" sz="1200" i="1" dirty="0"/>
              <a:t> Biology</a:t>
            </a: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12B42-6788-B880-B64C-3EE98BEB3AD8}"/>
              </a:ext>
            </a:extLst>
          </p:cNvPr>
          <p:cNvSpPr txBox="1">
            <a:spLocks/>
          </p:cNvSpPr>
          <p:nvPr/>
        </p:nvSpPr>
        <p:spPr>
          <a:xfrm>
            <a:off x="197525" y="5742594"/>
            <a:ext cx="6053539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Mechanisms that promote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transmission</a:t>
            </a:r>
            <a:r>
              <a:rPr lang="en-US" sz="3000" dirty="0">
                <a:latin typeface="+mn-lt"/>
              </a:rPr>
              <a:t> may also cause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virulence</a:t>
            </a:r>
            <a:r>
              <a:rPr lang="en-US" sz="3000" dirty="0">
                <a:latin typeface="+mn-lt"/>
              </a:rPr>
              <a:t> to the host.</a:t>
            </a:r>
            <a:endParaRPr lang="en-US" sz="3000" i="1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61FEC3-5B97-9ED3-56F0-5FD71052B4F3}"/>
              </a:ext>
            </a:extLst>
          </p:cNvPr>
          <p:cNvSpPr txBox="1">
            <a:spLocks/>
          </p:cNvSpPr>
          <p:nvPr/>
        </p:nvSpPr>
        <p:spPr>
          <a:xfrm>
            <a:off x="2762553" y="1913671"/>
            <a:ext cx="2001257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latin typeface="+mn-lt"/>
              </a:rPr>
              <a:t>high</a:t>
            </a:r>
          </a:p>
          <a:p>
            <a:r>
              <a:rPr lang="en-US" sz="2200" b="1" dirty="0">
                <a:latin typeface="+mn-lt"/>
              </a:rPr>
              <a:t>virulence</a:t>
            </a:r>
            <a:endParaRPr lang="en-US" sz="2200" i="1" dirty="0">
              <a:latin typeface="+mn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2C3C55-BFF1-6592-2633-E37033A86DA3}"/>
              </a:ext>
            </a:extLst>
          </p:cNvPr>
          <p:cNvCxnSpPr>
            <a:cxnSpLocks/>
          </p:cNvCxnSpPr>
          <p:nvPr/>
        </p:nvCxnSpPr>
        <p:spPr>
          <a:xfrm flipH="1">
            <a:off x="2367700" y="2540478"/>
            <a:ext cx="477813" cy="335244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72AE326-7205-9A9C-9877-3CABBD8E7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77" y="2274607"/>
            <a:ext cx="1082996" cy="1082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F8A91-23D0-2EF3-06D3-AB367C2882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706" t="4026" r="-4331" b="20033"/>
          <a:stretch/>
        </p:blipFill>
        <p:spPr>
          <a:xfrm rot="3279139">
            <a:off x="6244384" y="575899"/>
            <a:ext cx="6577189" cy="3959421"/>
          </a:xfrm>
          <a:prstGeom prst="ellipse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50D2C801-855E-CD26-0F70-42F2A0C7F7F2}"/>
              </a:ext>
            </a:extLst>
          </p:cNvPr>
          <p:cNvSpPr txBox="1">
            <a:spLocks/>
          </p:cNvSpPr>
          <p:nvPr/>
        </p:nvSpPr>
        <p:spPr>
          <a:xfrm>
            <a:off x="7807564" y="318621"/>
            <a:ext cx="4216584" cy="10162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b="1" dirty="0">
                <a:solidFill>
                  <a:srgbClr val="C00000"/>
                </a:solidFill>
                <a:latin typeface="+mn-lt"/>
              </a:rPr>
              <a:t>Bats</a:t>
            </a:r>
            <a:r>
              <a:rPr lang="en-US" sz="3000" dirty="0">
                <a:latin typeface="+mn-lt"/>
              </a:rPr>
              <a:t> accrue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less virulence </a:t>
            </a:r>
            <a:r>
              <a:rPr lang="en-US" sz="3000" dirty="0">
                <a:latin typeface="+mn-lt"/>
              </a:rPr>
              <a:t>for a given level of transmission.</a:t>
            </a:r>
            <a:endParaRPr lang="en-US" sz="3000" i="1" dirty="0">
              <a:latin typeface="+mn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EA1859-236A-4708-512A-9D371186A4E4}"/>
              </a:ext>
            </a:extLst>
          </p:cNvPr>
          <p:cNvSpPr/>
          <p:nvPr/>
        </p:nvSpPr>
        <p:spPr>
          <a:xfrm>
            <a:off x="-24616" y="13039"/>
            <a:ext cx="4777324" cy="6844961"/>
          </a:xfrm>
          <a:prstGeom prst="rect">
            <a:avLst/>
          </a:prstGeom>
          <a:solidFill>
            <a:srgbClr val="767171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1B47F39-396C-F0E0-224C-1BEB214C2875}"/>
              </a:ext>
            </a:extLst>
          </p:cNvPr>
          <p:cNvGrpSpPr/>
          <p:nvPr/>
        </p:nvGrpSpPr>
        <p:grpSpPr>
          <a:xfrm rot="736706">
            <a:off x="7687540" y="2567509"/>
            <a:ext cx="3244653" cy="2871216"/>
            <a:chOff x="6112205" y="3327280"/>
            <a:chExt cx="3244653" cy="287149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933C85C-05C6-181F-6B92-588678E2ECAE}"/>
                </a:ext>
              </a:extLst>
            </p:cNvPr>
            <p:cNvGrpSpPr/>
            <p:nvPr/>
          </p:nvGrpSpPr>
          <p:grpSpPr>
            <a:xfrm>
              <a:off x="6112205" y="3327280"/>
              <a:ext cx="3244653" cy="2871499"/>
              <a:chOff x="7521437" y="2795916"/>
              <a:chExt cx="3244653" cy="287149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DA192FB-EC68-EFFC-A973-31D681DB4087}"/>
                  </a:ext>
                </a:extLst>
              </p:cNvPr>
              <p:cNvGrpSpPr/>
              <p:nvPr/>
            </p:nvGrpSpPr>
            <p:grpSpPr>
              <a:xfrm rot="7032373">
                <a:off x="7434063" y="4275273"/>
                <a:ext cx="1479516" cy="1304767"/>
                <a:chOff x="3723567" y="3275048"/>
                <a:chExt cx="1479516" cy="1304767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402D9A9-F522-8F43-ED2A-CFAB57EB36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5346" t="48163" r="4788" b="23349"/>
                <a:stretch/>
              </p:blipFill>
              <p:spPr>
                <a:xfrm>
                  <a:off x="3723567" y="3275048"/>
                  <a:ext cx="1367836" cy="1304767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2C1939A3-F7E1-C774-FF2F-5BB1A15FC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48" r="938"/>
                <a:stretch/>
              </p:blipFill>
              <p:spPr>
                <a:xfrm rot="19562422">
                  <a:off x="4175118" y="3483207"/>
                  <a:ext cx="577372" cy="43705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C6983461-A70C-8161-3837-E5A2152207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48" r="938"/>
                <a:stretch/>
              </p:blipFill>
              <p:spPr>
                <a:xfrm rot="1511770">
                  <a:off x="4625711" y="3991256"/>
                  <a:ext cx="577372" cy="43705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E95734CE-7CD3-08F4-E8A4-BE58DC40E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748" r="938"/>
                <a:stretch/>
              </p:blipFill>
              <p:spPr>
                <a:xfrm rot="18638973">
                  <a:off x="4023600" y="3999900"/>
                  <a:ext cx="577372" cy="437058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4CE3298-F9A8-3DBC-5FB5-6963574B6C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20535299">
                <a:off x="8241676" y="3371595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5CE0C77-D89A-F3F4-69DB-157076EF2E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18849132">
                <a:off x="8107470" y="2864287"/>
                <a:ext cx="562676" cy="42593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49595882-5F8F-8CCE-DC9F-9787124AC3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21333764">
                <a:off x="8514663" y="3035423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18DC3717-0A1D-AF11-9F0A-B8C80EA709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 rot="19562422">
                <a:off x="8785780" y="3242383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3AB48DCC-4055-C05E-C181-39DE5E5B08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48" r="938"/>
              <a:stretch/>
            </p:blipFill>
            <p:spPr>
              <a:xfrm>
                <a:off x="8525912" y="3615405"/>
                <a:ext cx="577372" cy="43705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E77AB59-F3CD-76C5-8D04-3B9176F8F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3285" y="3513283"/>
                <a:ext cx="480418" cy="480418"/>
              </a:xfrm>
              <a:prstGeom prst="rect">
                <a:avLst/>
              </a:prstGeom>
            </p:spPr>
          </p:pic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9D9733F3-4ACB-A4E6-CFC3-38D40A8F2818}"/>
                  </a:ext>
                </a:extLst>
              </p:cNvPr>
              <p:cNvSpPr txBox="1">
                <a:spLocks/>
              </p:cNvSpPr>
              <p:nvPr/>
            </p:nvSpPr>
            <p:spPr>
              <a:xfrm rot="20863294">
                <a:off x="8714565" y="4324979"/>
                <a:ext cx="2051525" cy="66212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200" b="1" dirty="0">
                    <a:latin typeface="+mn-lt"/>
                  </a:rPr>
                  <a:t>minimal</a:t>
                </a:r>
                <a:r>
                  <a:rPr lang="en-US" sz="2200" b="1" i="1" dirty="0">
                    <a:latin typeface="+mn-lt"/>
                  </a:rPr>
                  <a:t> </a:t>
                </a:r>
                <a:r>
                  <a:rPr lang="en-US" sz="2200" b="1" dirty="0">
                    <a:latin typeface="+mn-lt"/>
                  </a:rPr>
                  <a:t>virulence</a:t>
                </a:r>
                <a:endParaRPr lang="en-US" sz="2200" i="1" dirty="0">
                  <a:latin typeface="+mn-lt"/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5A74438-8D0C-B3A9-FBF9-B6D203822EAB}"/>
                  </a:ext>
                </a:extLst>
              </p:cNvPr>
              <p:cNvCxnSpPr>
                <a:cxnSpLocks/>
              </p:cNvCxnSpPr>
              <p:nvPr/>
            </p:nvCxnSpPr>
            <p:spPr>
              <a:xfrm rot="20863294" flipH="1" flipV="1">
                <a:off x="9419695" y="3999731"/>
                <a:ext cx="6636" cy="335805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F88BCDF-7E40-F9BD-2FFC-4830D21769C6}"/>
                  </a:ext>
                </a:extLst>
              </p:cNvPr>
              <p:cNvCxnSpPr>
                <a:cxnSpLocks/>
              </p:cNvCxnSpPr>
              <p:nvPr/>
            </p:nvCxnSpPr>
            <p:spPr>
              <a:xfrm rot="20863294" flipH="1" flipV="1">
                <a:off x="8803552" y="4921629"/>
                <a:ext cx="191773" cy="318764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808BA2D-1E1D-9C0D-52DF-408BE1D72D38}"/>
                </a:ext>
              </a:extLst>
            </p:cNvPr>
            <p:cNvSpPr/>
            <p:nvPr/>
          </p:nvSpPr>
          <p:spPr>
            <a:xfrm>
              <a:off x="7448550" y="4955724"/>
              <a:ext cx="335058" cy="219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BB1A7809-E08E-FCD0-44C5-7CD890D455F8}"/>
              </a:ext>
            </a:extLst>
          </p:cNvPr>
          <p:cNvSpPr txBox="1">
            <a:spLocks/>
          </p:cNvSpPr>
          <p:nvPr/>
        </p:nvSpPr>
        <p:spPr>
          <a:xfrm>
            <a:off x="8216443" y="4837896"/>
            <a:ext cx="2772782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b="1" dirty="0">
                <a:latin typeface="+mn-lt"/>
              </a:rPr>
              <a:t> equal transmission</a:t>
            </a:r>
            <a:endParaRPr lang="en-US" sz="2200" i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23D177-6D76-E118-B43C-EA7E77A2137E}"/>
              </a:ext>
            </a:extLst>
          </p:cNvPr>
          <p:cNvSpPr txBox="1">
            <a:spLocks/>
          </p:cNvSpPr>
          <p:nvPr/>
        </p:nvSpPr>
        <p:spPr>
          <a:xfrm>
            <a:off x="5136334" y="5855038"/>
            <a:ext cx="3754190" cy="6621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C00000"/>
                </a:solidFill>
                <a:latin typeface="+mn-lt"/>
              </a:rPr>
              <a:t>Viruses </a:t>
            </a:r>
            <a:r>
              <a:rPr lang="en-US" sz="3000" dirty="0">
                <a:latin typeface="+mn-lt"/>
              </a:rPr>
              <a:t>may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evolve </a:t>
            </a:r>
            <a:r>
              <a:rPr lang="en-US" sz="3000" dirty="0">
                <a:latin typeface="+mn-lt"/>
              </a:rPr>
              <a:t>traits that cause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high virulence in non-bats</a:t>
            </a:r>
            <a:r>
              <a:rPr lang="en-US" sz="3000" dirty="0">
                <a:latin typeface="+mn-lt"/>
              </a:rPr>
              <a:t>.</a:t>
            </a:r>
            <a:endParaRPr lang="en-US" sz="3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72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41E0-1C05-0543-6C49-93FEE586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7393-689D-A312-81B0-250506628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refresh our understanding of zoonotic diseases</a:t>
            </a:r>
          </a:p>
          <a:p>
            <a:r>
              <a:rPr lang="en-US" dirty="0"/>
              <a:t>To place SARS-CoV-2 in the broad context of coronaviruses in general</a:t>
            </a:r>
          </a:p>
          <a:p>
            <a:r>
              <a:rPr lang="en-US" dirty="0"/>
              <a:t>To introduce the role of bats as zoonotic reservoirs</a:t>
            </a:r>
          </a:p>
          <a:p>
            <a:r>
              <a:rPr lang="en-US" dirty="0"/>
              <a:t>To learn about the expansion of NGS capacity in LMICs after COVID-19</a:t>
            </a:r>
          </a:p>
          <a:p>
            <a:r>
              <a:rPr lang="en-US" dirty="0"/>
              <a:t>To identify socio-economic disparities in intervention (e.g. vaccine) access highlighted by COVID-19</a:t>
            </a:r>
          </a:p>
        </p:txBody>
      </p:sp>
    </p:spTree>
    <p:extLst>
      <p:ext uri="{BB962C8B-B14F-4D97-AF65-F5344CB8AC3E}">
        <p14:creationId xmlns:p14="http://schemas.microsoft.com/office/powerpoint/2010/main" val="314195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0FCE2-4C8C-217A-BE32-87FE6D94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ADE-BE24-DE01-8220-CE66B641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07DB1E-40E1-48AD-D0C5-964DFE0E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 refresh our understanding of zoonotic diseases</a:t>
            </a:r>
          </a:p>
          <a:p>
            <a:r>
              <a:rPr lang="en-US" dirty="0"/>
              <a:t>To place SARS-CoV-2 in the broad context of coronaviruses in general</a:t>
            </a:r>
          </a:p>
          <a:p>
            <a:r>
              <a:rPr lang="en-US" dirty="0"/>
              <a:t>To introduce the role of bats as zoonotic reservoirs</a:t>
            </a:r>
          </a:p>
          <a:p>
            <a:r>
              <a:rPr lang="en-US" dirty="0">
                <a:highlight>
                  <a:srgbClr val="FFFF00"/>
                </a:highlight>
              </a:rPr>
              <a:t>To learn about the expansion of NGS capacity in LMICs after COVID-19</a:t>
            </a:r>
          </a:p>
          <a:p>
            <a:r>
              <a:rPr lang="en-US" dirty="0"/>
              <a:t>To identify socio-economic disparities in intervention (e.g. vaccine) access highlighted by COVID-19</a:t>
            </a:r>
          </a:p>
        </p:txBody>
      </p:sp>
    </p:spTree>
    <p:extLst>
      <p:ext uri="{BB962C8B-B14F-4D97-AF65-F5344CB8AC3E}">
        <p14:creationId xmlns:p14="http://schemas.microsoft.com/office/powerpoint/2010/main" val="718145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86F3BF-C0B6-F04D-B13B-25C858BCBFFA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0E19D1-2CF2-2740-BBD1-4E8EF85C0BB0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DE15D-6912-654C-988C-D0B156D0EBC0}"/>
              </a:ext>
            </a:extLst>
          </p:cNvPr>
          <p:cNvGrpSpPr/>
          <p:nvPr/>
        </p:nvGrpSpPr>
        <p:grpSpPr>
          <a:xfrm>
            <a:off x="115746" y="1659563"/>
            <a:ext cx="7381449" cy="3434192"/>
            <a:chOff x="115746" y="1659563"/>
            <a:chExt cx="7381449" cy="3434192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D484C31-2196-B948-9E57-EF960C9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095" b="59309"/>
            <a:stretch/>
          </p:blipFill>
          <p:spPr>
            <a:xfrm>
              <a:off x="115746" y="1659563"/>
              <a:ext cx="3482177" cy="3434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C8B06A-52DF-644E-8853-CA4044940E7D}"/>
                </a:ext>
              </a:extLst>
            </p:cNvPr>
            <p:cNvSpPr/>
            <p:nvPr/>
          </p:nvSpPr>
          <p:spPr>
            <a:xfrm>
              <a:off x="208547" y="1764246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EBCBB-18F0-C943-ABF4-26CACDF8A381}"/>
                </a:ext>
              </a:extLst>
            </p:cNvPr>
            <p:cNvSpPr/>
            <p:nvPr/>
          </p:nvSpPr>
          <p:spPr>
            <a:xfrm>
              <a:off x="3597923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1C7D41-FF24-0443-9358-50E1A3ED2941}"/>
                </a:ext>
              </a:extLst>
            </p:cNvPr>
            <p:cNvSpPr/>
            <p:nvPr/>
          </p:nvSpPr>
          <p:spPr>
            <a:xfrm>
              <a:off x="7080100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192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0E19D1-2CF2-2740-BBD1-4E8EF85C0BB0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DE15D-6912-654C-988C-D0B156D0EBC0}"/>
              </a:ext>
            </a:extLst>
          </p:cNvPr>
          <p:cNvGrpSpPr/>
          <p:nvPr/>
        </p:nvGrpSpPr>
        <p:grpSpPr>
          <a:xfrm>
            <a:off x="115747" y="1659563"/>
            <a:ext cx="7381448" cy="3434192"/>
            <a:chOff x="115747" y="1659563"/>
            <a:chExt cx="7381448" cy="3434192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D484C31-2196-B948-9E57-EF960C9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0189" b="59309"/>
            <a:stretch/>
          </p:blipFill>
          <p:spPr>
            <a:xfrm>
              <a:off x="115747" y="1659563"/>
              <a:ext cx="6964354" cy="3434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C8B06A-52DF-644E-8853-CA4044940E7D}"/>
                </a:ext>
              </a:extLst>
            </p:cNvPr>
            <p:cNvSpPr/>
            <p:nvPr/>
          </p:nvSpPr>
          <p:spPr>
            <a:xfrm>
              <a:off x="208547" y="1764246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EBCBB-18F0-C943-ABF4-26CACDF8A381}"/>
                </a:ext>
              </a:extLst>
            </p:cNvPr>
            <p:cNvSpPr/>
            <p:nvPr/>
          </p:nvSpPr>
          <p:spPr>
            <a:xfrm>
              <a:off x="3597923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1C7D41-FF24-0443-9358-50E1A3ED2941}"/>
                </a:ext>
              </a:extLst>
            </p:cNvPr>
            <p:cNvSpPr/>
            <p:nvPr/>
          </p:nvSpPr>
          <p:spPr>
            <a:xfrm>
              <a:off x="7080100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969C07-E91D-C279-43DF-A9251977E8C4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2197447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0E19D1-2CF2-2740-BBD1-4E8EF85C0BB0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DE15D-6912-654C-988C-D0B156D0EBC0}"/>
              </a:ext>
            </a:extLst>
          </p:cNvPr>
          <p:cNvGrpSpPr/>
          <p:nvPr/>
        </p:nvGrpSpPr>
        <p:grpSpPr>
          <a:xfrm>
            <a:off x="115746" y="1659563"/>
            <a:ext cx="11643881" cy="3434192"/>
            <a:chOff x="115746" y="1659563"/>
            <a:chExt cx="11643881" cy="3434192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D484C31-2196-B948-9E57-EF960C9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309"/>
            <a:stretch/>
          </p:blipFill>
          <p:spPr>
            <a:xfrm>
              <a:off x="115746" y="1659563"/>
              <a:ext cx="11643881" cy="3434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C8B06A-52DF-644E-8853-CA4044940E7D}"/>
                </a:ext>
              </a:extLst>
            </p:cNvPr>
            <p:cNvSpPr/>
            <p:nvPr/>
          </p:nvSpPr>
          <p:spPr>
            <a:xfrm>
              <a:off x="208547" y="1764246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EBCBB-18F0-C943-ABF4-26CACDF8A381}"/>
                </a:ext>
              </a:extLst>
            </p:cNvPr>
            <p:cNvSpPr/>
            <p:nvPr/>
          </p:nvSpPr>
          <p:spPr>
            <a:xfrm>
              <a:off x="3597923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1C7D41-FF24-0443-9358-50E1A3ED2941}"/>
                </a:ext>
              </a:extLst>
            </p:cNvPr>
            <p:cNvSpPr/>
            <p:nvPr/>
          </p:nvSpPr>
          <p:spPr>
            <a:xfrm>
              <a:off x="7080100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9F65FA-307A-6F91-7416-CD60D753F7CD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357833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44F4FA-DFF3-9F48-9A5F-D97D76B5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6" r="51514"/>
          <a:stretch/>
        </p:blipFill>
        <p:spPr>
          <a:xfrm>
            <a:off x="243068" y="1764246"/>
            <a:ext cx="5271041" cy="459025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9C8CF9-CDC6-2948-985B-15C8FA8D8EE5}"/>
              </a:ext>
            </a:extLst>
          </p:cNvPr>
          <p:cNvSpPr/>
          <p:nvPr/>
        </p:nvSpPr>
        <p:spPr>
          <a:xfrm>
            <a:off x="382167" y="16137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2C7B8-9C34-894A-A31C-8BBE739B9EDC}"/>
              </a:ext>
            </a:extLst>
          </p:cNvPr>
          <p:cNvSpPr/>
          <p:nvPr/>
        </p:nvSpPr>
        <p:spPr>
          <a:xfrm>
            <a:off x="534567" y="17661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1C33F-F1E3-0B49-9F07-C99DDBC2F426}"/>
              </a:ext>
            </a:extLst>
          </p:cNvPr>
          <p:cNvSpPr/>
          <p:nvPr/>
        </p:nvSpPr>
        <p:spPr>
          <a:xfrm>
            <a:off x="5369813" y="230591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56077-14DD-834A-B435-7991CAEDB55F}"/>
              </a:ext>
            </a:extLst>
          </p:cNvPr>
          <p:cNvSpPr/>
          <p:nvPr/>
        </p:nvSpPr>
        <p:spPr>
          <a:xfrm>
            <a:off x="5304925" y="3382700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932456-62D8-7440-899B-959B3ED28F73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5161266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In-country sequencing expanded throughout the pandemic and improved turnaround time (TAT)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131B5-49B3-EE60-C074-0AC075F15273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3370408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44F4FA-DFF3-9F48-9A5F-D97D76B5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6" r="51514"/>
          <a:stretch/>
        </p:blipFill>
        <p:spPr>
          <a:xfrm>
            <a:off x="243068" y="1764246"/>
            <a:ext cx="5271041" cy="4590255"/>
          </a:xfr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5295C99-0AEC-BC4C-8F10-6F0117CE1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6" t="41746" b="23039"/>
          <a:stretch/>
        </p:blipFill>
        <p:spPr>
          <a:xfrm>
            <a:off x="5369813" y="318240"/>
            <a:ext cx="6638181" cy="32500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9C8CF9-CDC6-2948-985B-15C8FA8D8EE5}"/>
              </a:ext>
            </a:extLst>
          </p:cNvPr>
          <p:cNvSpPr/>
          <p:nvPr/>
        </p:nvSpPr>
        <p:spPr>
          <a:xfrm>
            <a:off x="382167" y="16137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2C7B8-9C34-894A-A31C-8BBE739B9EDC}"/>
              </a:ext>
            </a:extLst>
          </p:cNvPr>
          <p:cNvSpPr/>
          <p:nvPr/>
        </p:nvSpPr>
        <p:spPr>
          <a:xfrm>
            <a:off x="534567" y="17661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1C33F-F1E3-0B49-9F07-C99DDBC2F426}"/>
              </a:ext>
            </a:extLst>
          </p:cNvPr>
          <p:cNvSpPr/>
          <p:nvPr/>
        </p:nvSpPr>
        <p:spPr>
          <a:xfrm>
            <a:off x="5369813" y="230591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56077-14DD-834A-B435-7991CAEDB55F}"/>
              </a:ext>
            </a:extLst>
          </p:cNvPr>
          <p:cNvSpPr/>
          <p:nvPr/>
        </p:nvSpPr>
        <p:spPr>
          <a:xfrm>
            <a:off x="5304925" y="3382700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E6BEF-428E-583D-E065-EF5D77E5ED97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B7138C8-6171-731F-D833-99442C18692F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5161266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In-country sequencing expanded throughout the pandemic and improved turnaround time (TAT)</a:t>
            </a:r>
          </a:p>
        </p:txBody>
      </p:sp>
    </p:spTree>
    <p:extLst>
      <p:ext uri="{BB962C8B-B14F-4D97-AF65-F5344CB8AC3E}">
        <p14:creationId xmlns:p14="http://schemas.microsoft.com/office/powerpoint/2010/main" val="2421382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44F4FA-DFF3-9F48-9A5F-D97D76B5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6" r="51514"/>
          <a:stretch/>
        </p:blipFill>
        <p:spPr>
          <a:xfrm>
            <a:off x="243068" y="1764246"/>
            <a:ext cx="5271041" cy="4590255"/>
          </a:xfr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8C09A94-455F-3A4B-A67C-D4C9D937A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6" t="78529"/>
          <a:stretch/>
        </p:blipFill>
        <p:spPr>
          <a:xfrm>
            <a:off x="5503401" y="4098673"/>
            <a:ext cx="6688599" cy="1996632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5295C99-0AEC-BC4C-8F10-6F0117CE1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66" t="41746" b="23039"/>
          <a:stretch/>
        </p:blipFill>
        <p:spPr>
          <a:xfrm>
            <a:off x="5369813" y="318240"/>
            <a:ext cx="6638181" cy="32500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9C8CF9-CDC6-2948-985B-15C8FA8D8EE5}"/>
              </a:ext>
            </a:extLst>
          </p:cNvPr>
          <p:cNvSpPr/>
          <p:nvPr/>
        </p:nvSpPr>
        <p:spPr>
          <a:xfrm>
            <a:off x="382167" y="16137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2C7B8-9C34-894A-A31C-8BBE739B9EDC}"/>
              </a:ext>
            </a:extLst>
          </p:cNvPr>
          <p:cNvSpPr/>
          <p:nvPr/>
        </p:nvSpPr>
        <p:spPr>
          <a:xfrm>
            <a:off x="534567" y="17661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1C33F-F1E3-0B49-9F07-C99DDBC2F426}"/>
              </a:ext>
            </a:extLst>
          </p:cNvPr>
          <p:cNvSpPr/>
          <p:nvPr/>
        </p:nvSpPr>
        <p:spPr>
          <a:xfrm>
            <a:off x="5369813" y="230591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56077-14DD-834A-B435-7991CAEDB55F}"/>
              </a:ext>
            </a:extLst>
          </p:cNvPr>
          <p:cNvSpPr/>
          <p:nvPr/>
        </p:nvSpPr>
        <p:spPr>
          <a:xfrm>
            <a:off x="5304925" y="3382700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F4ED6-7EBE-303A-1559-A0988A25BEB8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1D0327-8931-D088-BEE2-C60BA5BE6A94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5161266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In-country sequencing expanded throughout the pandemic and improved turnaround time (TAT)</a:t>
            </a:r>
          </a:p>
        </p:txBody>
      </p:sp>
    </p:spTree>
    <p:extLst>
      <p:ext uri="{BB962C8B-B14F-4D97-AF65-F5344CB8AC3E}">
        <p14:creationId xmlns:p14="http://schemas.microsoft.com/office/powerpoint/2010/main" val="2991324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D5DF7FB6-5CC1-193E-918D-758AA569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678" y="205855"/>
            <a:ext cx="7978775" cy="64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6447A-7E55-A5C4-6A0D-FC8EC9E05FE6}"/>
              </a:ext>
            </a:extLst>
          </p:cNvPr>
          <p:cNvSpPr txBox="1"/>
          <p:nvPr/>
        </p:nvSpPr>
        <p:spPr>
          <a:xfrm>
            <a:off x="9561443" y="6550223"/>
            <a:ext cx="274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/>
              <a:t>Han et al. 2023. </a:t>
            </a:r>
            <a:r>
              <a:rPr lang="en-US" sz="1400" i="1" dirty="0"/>
              <a:t>Nature Genetics.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71B8D5-DE6D-DC24-887B-747382E748BC}"/>
              </a:ext>
            </a:extLst>
          </p:cNvPr>
          <p:cNvSpPr txBox="1">
            <a:spLocks/>
          </p:cNvSpPr>
          <p:nvPr/>
        </p:nvSpPr>
        <p:spPr>
          <a:xfrm>
            <a:off x="208547" y="-1"/>
            <a:ext cx="3270149" cy="240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Testing rates drive sequencing rates and remain low in many LMICs as compared to HICs.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F82AF2-5918-1326-A739-C39E7BCB416F}"/>
              </a:ext>
            </a:extLst>
          </p:cNvPr>
          <p:cNvSpPr/>
          <p:nvPr/>
        </p:nvSpPr>
        <p:spPr>
          <a:xfrm>
            <a:off x="3867462" y="0"/>
            <a:ext cx="419725" cy="52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C2850-7AA7-52A6-0372-11A41CAD7559}"/>
              </a:ext>
            </a:extLst>
          </p:cNvPr>
          <p:cNvSpPr/>
          <p:nvPr/>
        </p:nvSpPr>
        <p:spPr>
          <a:xfrm>
            <a:off x="3867461" y="3326072"/>
            <a:ext cx="419725" cy="52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24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5811D-08D4-EE7D-076A-A9BB48CA7C7C}"/>
              </a:ext>
            </a:extLst>
          </p:cNvPr>
          <p:cNvSpPr txBox="1"/>
          <p:nvPr/>
        </p:nvSpPr>
        <p:spPr>
          <a:xfrm>
            <a:off x="9561443" y="6550223"/>
            <a:ext cx="274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/>
              <a:t>Han et al. 2023. </a:t>
            </a:r>
            <a:r>
              <a:rPr lang="en-US" sz="1400" i="1" dirty="0"/>
              <a:t>Nature Genetics.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D4395C-37B4-30B5-CFB7-5193DC2CF6FF}"/>
              </a:ext>
            </a:extLst>
          </p:cNvPr>
          <p:cNvSpPr txBox="1">
            <a:spLocks/>
          </p:cNvSpPr>
          <p:nvPr/>
        </p:nvSpPr>
        <p:spPr>
          <a:xfrm>
            <a:off x="1308100" y="-545142"/>
            <a:ext cx="8935558" cy="240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rgbClr val="C00000"/>
                </a:solidFill>
              </a:rPr>
              <a:t>Testing</a:t>
            </a:r>
            <a:r>
              <a:rPr lang="en-US" sz="3000" dirty="0"/>
              <a:t> rates and </a:t>
            </a:r>
            <a:r>
              <a:rPr lang="en-US" sz="3000" b="1" dirty="0">
                <a:solidFill>
                  <a:srgbClr val="C00000"/>
                </a:solidFill>
              </a:rPr>
              <a:t>sequencing</a:t>
            </a:r>
            <a:r>
              <a:rPr lang="en-US" sz="3000" dirty="0"/>
              <a:t> rates combine to capture the effectiveness of genomic surveillance programs.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E426D0-4ECC-B908-42D7-42A00EC85264}"/>
              </a:ext>
            </a:extLst>
          </p:cNvPr>
          <p:cNvGrpSpPr/>
          <p:nvPr/>
        </p:nvGrpSpPr>
        <p:grpSpPr>
          <a:xfrm>
            <a:off x="622300" y="1243112"/>
            <a:ext cx="9380808" cy="5307111"/>
            <a:chOff x="1892300" y="1397000"/>
            <a:chExt cx="9380808" cy="5307111"/>
          </a:xfrm>
        </p:grpSpPr>
        <p:pic>
          <p:nvPicPr>
            <p:cNvPr id="1026" name="Picture 2" descr="Fig. 3">
              <a:extLst>
                <a:ext uri="{FF2B5EF4-FFF2-40B4-BE49-F238E27FC236}">
                  <a16:creationId xmlns:a16="http://schemas.microsoft.com/office/drawing/2014/main" id="{F6C334A3-1EAC-8912-DE79-5BC66D1AD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300" y="1397000"/>
              <a:ext cx="9380808" cy="5307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7FD832-17BF-9A0F-EF10-29257FB05847}"/>
                </a:ext>
              </a:extLst>
            </p:cNvPr>
            <p:cNvSpPr txBox="1"/>
            <p:nvPr/>
          </p:nvSpPr>
          <p:spPr>
            <a:xfrm>
              <a:off x="8767693" y="2150003"/>
              <a:ext cx="1587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wild-type SARS-CoV-2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B08A2C-D6B3-B9DD-5572-567711A7C41C}"/>
                </a:ext>
              </a:extLst>
            </p:cNvPr>
            <p:cNvSpPr txBox="1"/>
            <p:nvPr/>
          </p:nvSpPr>
          <p:spPr>
            <a:xfrm>
              <a:off x="8597900" y="4427057"/>
              <a:ext cx="1587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Omicron / Delta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C673F22-8E8E-545C-74CC-2A97635BCB03}"/>
              </a:ext>
            </a:extLst>
          </p:cNvPr>
          <p:cNvSpPr/>
          <p:nvPr/>
        </p:nvSpPr>
        <p:spPr>
          <a:xfrm>
            <a:off x="755338" y="1243112"/>
            <a:ext cx="419725" cy="52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CBD2EF-2214-1A60-2EE0-71FDE9B7CAFF}"/>
              </a:ext>
            </a:extLst>
          </p:cNvPr>
          <p:cNvSpPr/>
          <p:nvPr/>
        </p:nvSpPr>
        <p:spPr>
          <a:xfrm>
            <a:off x="956394" y="4062335"/>
            <a:ext cx="233659" cy="165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00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BFCD5-A0C4-F616-AB83-54716D3C3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1C6F77-00B9-0EEA-EDBB-B6D4E378C837}"/>
              </a:ext>
            </a:extLst>
          </p:cNvPr>
          <p:cNvSpPr txBox="1"/>
          <p:nvPr/>
        </p:nvSpPr>
        <p:spPr>
          <a:xfrm>
            <a:off x="9561443" y="6550223"/>
            <a:ext cx="274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/>
              <a:t>Han et al. 2023. </a:t>
            </a:r>
            <a:r>
              <a:rPr lang="en-US" sz="1400" i="1" dirty="0"/>
              <a:t>Nature Genetics.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443C9-8405-AC51-0BBC-FCCABE3899E3}"/>
              </a:ext>
            </a:extLst>
          </p:cNvPr>
          <p:cNvGrpSpPr/>
          <p:nvPr/>
        </p:nvGrpSpPr>
        <p:grpSpPr>
          <a:xfrm>
            <a:off x="622300" y="1243112"/>
            <a:ext cx="9380808" cy="5307111"/>
            <a:chOff x="1892300" y="1397000"/>
            <a:chExt cx="9380808" cy="5307111"/>
          </a:xfrm>
        </p:grpSpPr>
        <p:pic>
          <p:nvPicPr>
            <p:cNvPr id="1026" name="Picture 2" descr="Fig. 3">
              <a:extLst>
                <a:ext uri="{FF2B5EF4-FFF2-40B4-BE49-F238E27FC236}">
                  <a16:creationId xmlns:a16="http://schemas.microsoft.com/office/drawing/2014/main" id="{F512F10F-F50D-E795-6657-ACA1ECDCE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300" y="1397000"/>
              <a:ext cx="9380808" cy="5307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F89F32-B52B-8ED5-D605-37F579332C4B}"/>
                </a:ext>
              </a:extLst>
            </p:cNvPr>
            <p:cNvSpPr txBox="1"/>
            <p:nvPr/>
          </p:nvSpPr>
          <p:spPr>
            <a:xfrm>
              <a:off x="8767693" y="2150003"/>
              <a:ext cx="1587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wild-type SARS-CoV-2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6645E7-A9CD-13E2-0989-7967E1620BE1}"/>
                </a:ext>
              </a:extLst>
            </p:cNvPr>
            <p:cNvSpPr txBox="1"/>
            <p:nvPr/>
          </p:nvSpPr>
          <p:spPr>
            <a:xfrm>
              <a:off x="8597900" y="4427057"/>
              <a:ext cx="1587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Omicron / Delta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2BCC69-7DE7-8862-0B4B-93875FAC08AF}"/>
              </a:ext>
            </a:extLst>
          </p:cNvPr>
          <p:cNvSpPr txBox="1">
            <a:spLocks/>
          </p:cNvSpPr>
          <p:nvPr/>
        </p:nvSpPr>
        <p:spPr>
          <a:xfrm>
            <a:off x="10155525" y="2642446"/>
            <a:ext cx="1999805" cy="240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solidFill>
                  <a:srgbClr val="C00000"/>
                </a:solidFill>
              </a:rPr>
              <a:t>Why do </a:t>
            </a:r>
          </a:p>
          <a:p>
            <a:r>
              <a:rPr lang="en-US" sz="3000" i="1" dirty="0">
                <a:solidFill>
                  <a:srgbClr val="C00000"/>
                </a:solidFill>
              </a:rPr>
              <a:t>we see differences by variant?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06568EA-6367-6471-B9CB-EFFF17F6A322}"/>
              </a:ext>
            </a:extLst>
          </p:cNvPr>
          <p:cNvSpPr txBox="1">
            <a:spLocks/>
          </p:cNvSpPr>
          <p:nvPr/>
        </p:nvSpPr>
        <p:spPr>
          <a:xfrm>
            <a:off x="1308100" y="-545142"/>
            <a:ext cx="8935558" cy="240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rgbClr val="C00000"/>
                </a:solidFill>
              </a:rPr>
              <a:t>Testing</a:t>
            </a:r>
            <a:r>
              <a:rPr lang="en-US" sz="3000" dirty="0"/>
              <a:t> rates and </a:t>
            </a:r>
            <a:r>
              <a:rPr lang="en-US" sz="3000" b="1" dirty="0">
                <a:solidFill>
                  <a:srgbClr val="C00000"/>
                </a:solidFill>
              </a:rPr>
              <a:t>sequencing</a:t>
            </a:r>
            <a:r>
              <a:rPr lang="en-US" sz="3000" dirty="0"/>
              <a:t> rates combine to capture the effectiveness of genomic surveillance programs.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3CECA9-690F-BEBA-ECDF-DAE2E87694E3}"/>
              </a:ext>
            </a:extLst>
          </p:cNvPr>
          <p:cNvSpPr/>
          <p:nvPr/>
        </p:nvSpPr>
        <p:spPr>
          <a:xfrm>
            <a:off x="755338" y="1243112"/>
            <a:ext cx="419725" cy="52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043B7-FEC0-5B84-FC53-035859A29719}"/>
              </a:ext>
            </a:extLst>
          </p:cNvPr>
          <p:cNvSpPr/>
          <p:nvPr/>
        </p:nvSpPr>
        <p:spPr>
          <a:xfrm>
            <a:off x="956394" y="4062335"/>
            <a:ext cx="233659" cy="165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32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D2BCB-15FD-E5A5-74AA-694F0FF0E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6CA8-F9BD-6F9D-DD95-F52B7013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566822-724F-17FA-2457-A6454EA00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To refresh our understanding of zoonotic diseases</a:t>
            </a:r>
          </a:p>
          <a:p>
            <a:r>
              <a:rPr lang="en-US" dirty="0"/>
              <a:t>To place SARS-CoV-2 in the broad context of coronaviruses in general</a:t>
            </a:r>
          </a:p>
          <a:p>
            <a:r>
              <a:rPr lang="en-US" dirty="0"/>
              <a:t>To introduce the role of bats as zoonotic reservoirs</a:t>
            </a:r>
          </a:p>
          <a:p>
            <a:r>
              <a:rPr lang="en-US" dirty="0"/>
              <a:t>To learn about the expansion of NGS capacity in LMICs after COVID-19</a:t>
            </a:r>
          </a:p>
          <a:p>
            <a:r>
              <a:rPr lang="en-US" dirty="0"/>
              <a:t>To identify socio-economic disparities in intervention (e.g. vaccine) access highlighted by COVID-19</a:t>
            </a:r>
          </a:p>
        </p:txBody>
      </p:sp>
    </p:spTree>
    <p:extLst>
      <p:ext uri="{BB962C8B-B14F-4D97-AF65-F5344CB8AC3E}">
        <p14:creationId xmlns:p14="http://schemas.microsoft.com/office/powerpoint/2010/main" val="3304635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ig. 4">
            <a:extLst>
              <a:ext uri="{FF2B5EF4-FFF2-40B4-BE49-F238E27FC236}">
                <a16:creationId xmlns:a16="http://schemas.microsoft.com/office/drawing/2014/main" id="{314266C6-A6E9-5184-E8FE-E38BDA2A9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0"/>
          <a:stretch/>
        </p:blipFill>
        <p:spPr bwMode="auto">
          <a:xfrm>
            <a:off x="338787" y="1275916"/>
            <a:ext cx="8935558" cy="552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40DBF-39FB-40D2-3CA9-C389ED5D0719}"/>
              </a:ext>
            </a:extLst>
          </p:cNvPr>
          <p:cNvSpPr txBox="1"/>
          <p:nvPr/>
        </p:nvSpPr>
        <p:spPr>
          <a:xfrm>
            <a:off x="9561443" y="6550223"/>
            <a:ext cx="274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/>
              <a:t>Han et al. 2023. </a:t>
            </a:r>
            <a:r>
              <a:rPr lang="en-US" sz="1400" i="1" dirty="0"/>
              <a:t>Nature Genetics.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DA00B2-402B-7F60-A0A4-EE06B6204F2A}"/>
              </a:ext>
            </a:extLst>
          </p:cNvPr>
          <p:cNvSpPr txBox="1">
            <a:spLocks/>
          </p:cNvSpPr>
          <p:nvPr/>
        </p:nvSpPr>
        <p:spPr>
          <a:xfrm>
            <a:off x="1308100" y="-545142"/>
            <a:ext cx="8935558" cy="2401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rgbClr val="C00000"/>
                </a:solidFill>
              </a:rPr>
              <a:t>Testing</a:t>
            </a:r>
            <a:r>
              <a:rPr lang="en-US" sz="3000" dirty="0"/>
              <a:t> rates and </a:t>
            </a:r>
            <a:r>
              <a:rPr lang="en-US" sz="3000" b="1" dirty="0">
                <a:solidFill>
                  <a:srgbClr val="C00000"/>
                </a:solidFill>
              </a:rPr>
              <a:t>sequencing</a:t>
            </a:r>
            <a:r>
              <a:rPr lang="en-US" sz="3000" dirty="0"/>
              <a:t> rates combine to capture the effectiveness of genomic surveillance programs.</a:t>
            </a:r>
          </a:p>
        </p:txBody>
      </p:sp>
      <p:pic>
        <p:nvPicPr>
          <p:cNvPr id="6" name="Picture 4" descr="Fig. 4">
            <a:extLst>
              <a:ext uri="{FF2B5EF4-FFF2-40B4-BE49-F238E27FC236}">
                <a16:creationId xmlns:a16="http://schemas.microsoft.com/office/drawing/2014/main" id="{E583B4D9-C85F-6B00-E3B9-A9920D907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1" t="7307" r="-265" b="52251"/>
          <a:stretch/>
        </p:blipFill>
        <p:spPr bwMode="auto">
          <a:xfrm rot="16200000">
            <a:off x="10426078" y="1413171"/>
            <a:ext cx="614191" cy="25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ig. 4">
            <a:extLst>
              <a:ext uri="{FF2B5EF4-FFF2-40B4-BE49-F238E27FC236}">
                <a16:creationId xmlns:a16="http://schemas.microsoft.com/office/drawing/2014/main" id="{D6BDB485-EA63-9621-C5B0-F070E02A3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07" t="51927" r="-287" b="6561"/>
          <a:stretch/>
        </p:blipFill>
        <p:spPr bwMode="auto">
          <a:xfrm rot="16200000">
            <a:off x="10438493" y="3791912"/>
            <a:ext cx="589359" cy="25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C63A39-20F7-5AD1-B411-07BD376E637E}"/>
              </a:ext>
            </a:extLst>
          </p:cNvPr>
          <p:cNvSpPr/>
          <p:nvPr/>
        </p:nvSpPr>
        <p:spPr>
          <a:xfrm>
            <a:off x="500508" y="1243112"/>
            <a:ext cx="419725" cy="52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2ABA3-5E80-6D81-865B-9315BC92287D}"/>
              </a:ext>
            </a:extLst>
          </p:cNvPr>
          <p:cNvSpPr/>
          <p:nvPr/>
        </p:nvSpPr>
        <p:spPr>
          <a:xfrm>
            <a:off x="515498" y="4062334"/>
            <a:ext cx="234010" cy="306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02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ACDBD-42AC-FAE0-9333-8C77071E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D1A0-5DF0-F768-2249-238F8FE8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7A00F0-5CF3-EF9B-ADFF-E651C80FE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 refresh our understanding of zoonotic diseases</a:t>
            </a:r>
          </a:p>
          <a:p>
            <a:r>
              <a:rPr lang="en-US" dirty="0"/>
              <a:t>To place SARS-CoV-2 in the broad context of coronaviruses in general</a:t>
            </a:r>
          </a:p>
          <a:p>
            <a:r>
              <a:rPr lang="en-US" dirty="0"/>
              <a:t>To introduce the role of bats as zoonotic reservoirs</a:t>
            </a:r>
          </a:p>
          <a:p>
            <a:r>
              <a:rPr lang="en-US" dirty="0"/>
              <a:t>To learn about the expansion of NGS capacity in LMICs after COVID-19</a:t>
            </a:r>
          </a:p>
          <a:p>
            <a:r>
              <a:rPr lang="en-US" dirty="0">
                <a:highlight>
                  <a:srgbClr val="FFFF00"/>
                </a:highlight>
              </a:rPr>
              <a:t>To identify socio-economic disparities in intervention (e.g. vaccine) access highlighted by COVID-19</a:t>
            </a:r>
          </a:p>
        </p:txBody>
      </p:sp>
    </p:spTree>
    <p:extLst>
      <p:ext uri="{BB962C8B-B14F-4D97-AF65-F5344CB8AC3E}">
        <p14:creationId xmlns:p14="http://schemas.microsoft.com/office/powerpoint/2010/main" val="3964038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map&#10;&#10;Description automatically generated">
            <a:extLst>
              <a:ext uri="{FF2B5EF4-FFF2-40B4-BE49-F238E27FC236}">
                <a16:creationId xmlns:a16="http://schemas.microsoft.com/office/drawing/2014/main" id="{384185CB-5D91-A6D6-379E-818EF443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172402"/>
            <a:ext cx="9309035" cy="59735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F902A1E-0831-1E59-84F2-7729F2107B9F}"/>
              </a:ext>
            </a:extLst>
          </p:cNvPr>
          <p:cNvSpPr txBox="1">
            <a:spLocks/>
          </p:cNvSpPr>
          <p:nvPr/>
        </p:nvSpPr>
        <p:spPr>
          <a:xfrm>
            <a:off x="44970" y="-209862"/>
            <a:ext cx="2924331" cy="496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COVID-19 morbidity and mortality was more pronounced in more vulnerable populations globally.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20430-C0A7-7848-3014-2D6804AA181F}"/>
              </a:ext>
            </a:extLst>
          </p:cNvPr>
          <p:cNvSpPr txBox="1"/>
          <p:nvPr/>
        </p:nvSpPr>
        <p:spPr>
          <a:xfrm>
            <a:off x="9561443" y="6550223"/>
            <a:ext cx="2630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 algn="r"/>
            <a:r>
              <a:rPr lang="en-US" sz="1400" dirty="0"/>
              <a:t>Mena et al. 2021.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1459766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E7D7-CB89-4E50-0564-9CD6D4106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26" y="455066"/>
            <a:ext cx="39736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Global vaccination rates track GDP</a:t>
            </a:r>
          </a:p>
        </p:txBody>
      </p:sp>
      <p:pic>
        <p:nvPicPr>
          <p:cNvPr id="5" name="Content Placeholder 4" descr="A map of the world with blue and white colors&#10;&#10;Description automatically generated">
            <a:extLst>
              <a:ext uri="{FF2B5EF4-FFF2-40B4-BE49-F238E27FC236}">
                <a16:creationId xmlns:a16="http://schemas.microsoft.com/office/drawing/2014/main" id="{654BB1DA-FF0D-C965-041C-33F57CA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3140"/>
          <a:stretch/>
        </p:blipFill>
        <p:spPr>
          <a:xfrm>
            <a:off x="4730449" y="618344"/>
            <a:ext cx="6388702" cy="56213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5E9250-5AB5-F8AF-80B8-EA5D0AA899A0}"/>
              </a:ext>
            </a:extLst>
          </p:cNvPr>
          <p:cNvSpPr txBox="1"/>
          <p:nvPr/>
        </p:nvSpPr>
        <p:spPr>
          <a:xfrm>
            <a:off x="9024079" y="6550223"/>
            <a:ext cx="316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 algn="r"/>
            <a:r>
              <a:rPr lang="en-US" sz="1400" dirty="0"/>
              <a:t>Larsen et al. 2023. </a:t>
            </a:r>
            <a:r>
              <a:rPr lang="en-US" sz="1400" i="1" dirty="0"/>
              <a:t>Scientific Advances.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7441B5-7C65-6330-B72D-04FD1CB8FC40}"/>
              </a:ext>
            </a:extLst>
          </p:cNvPr>
          <p:cNvSpPr/>
          <p:nvPr/>
        </p:nvSpPr>
        <p:spPr>
          <a:xfrm>
            <a:off x="4467069" y="455065"/>
            <a:ext cx="914400" cy="647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74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hart of different states&#10;&#10;Description automatically generated with medium confidence">
            <a:extLst>
              <a:ext uri="{FF2B5EF4-FFF2-40B4-BE49-F238E27FC236}">
                <a16:creationId xmlns:a16="http://schemas.microsoft.com/office/drawing/2014/main" id="{F7F5ABC4-F102-5B66-12B0-A95088FD2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0810" y="57687"/>
            <a:ext cx="7576311" cy="674262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FFB928-821F-9729-51AC-7DEE0E7A605C}"/>
              </a:ext>
            </a:extLst>
          </p:cNvPr>
          <p:cNvSpPr txBox="1"/>
          <p:nvPr/>
        </p:nvSpPr>
        <p:spPr>
          <a:xfrm>
            <a:off x="-146186" y="6550223"/>
            <a:ext cx="316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 algn="r"/>
            <a:r>
              <a:rPr lang="en-US" sz="1400" dirty="0"/>
              <a:t>Larsen et al. 2023. </a:t>
            </a:r>
            <a:r>
              <a:rPr lang="en-US" sz="1400" i="1" dirty="0"/>
              <a:t>Scientific Advances.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B6612F-34C6-AD52-9E88-39950B98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79" y="174009"/>
            <a:ext cx="3952407" cy="1325563"/>
          </a:xfrm>
        </p:spPr>
        <p:txBody>
          <a:bodyPr>
            <a:noAutofit/>
          </a:bodyPr>
          <a:lstStyle/>
          <a:p>
            <a:r>
              <a:rPr lang="en-US" dirty="0"/>
              <a:t>Global COVID-19 vaccine roll-out</a:t>
            </a:r>
          </a:p>
        </p:txBody>
      </p:sp>
    </p:spTree>
    <p:extLst>
      <p:ext uri="{BB962C8B-B14F-4D97-AF65-F5344CB8AC3E}">
        <p14:creationId xmlns:p14="http://schemas.microsoft.com/office/powerpoint/2010/main" val="1183073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2A48-ACE7-116E-6ECC-2F9F5B45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83" y="203990"/>
            <a:ext cx="10418165" cy="1325563"/>
          </a:xfrm>
        </p:spPr>
        <p:txBody>
          <a:bodyPr>
            <a:noAutofit/>
          </a:bodyPr>
          <a:lstStyle/>
          <a:p>
            <a:r>
              <a:rPr lang="en-US" dirty="0"/>
              <a:t>Two types of vaccination strategy identified</a:t>
            </a:r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D57137F-6FA9-CD29-7195-442776A7C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813" r="72255"/>
          <a:stretch/>
        </p:blipFill>
        <p:spPr>
          <a:xfrm>
            <a:off x="846549" y="1785450"/>
            <a:ext cx="5271542" cy="4381480"/>
          </a:xfrm>
        </p:spPr>
      </p:pic>
      <p:pic>
        <p:nvPicPr>
          <p:cNvPr id="11" name="Picture 10" descr="A close-up of a graph&#10;&#10;Description automatically generated">
            <a:extLst>
              <a:ext uri="{FF2B5EF4-FFF2-40B4-BE49-F238E27FC236}">
                <a16:creationId xmlns:a16="http://schemas.microsoft.com/office/drawing/2014/main" id="{F54AEFEE-426B-C7E7-5FE4-08C2C483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6697" b="62185"/>
          <a:stretch/>
        </p:blipFill>
        <p:spPr>
          <a:xfrm>
            <a:off x="6096000" y="1694444"/>
            <a:ext cx="5509281" cy="44701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0CEC22-A36F-5BA2-E250-DD4116A5F382}"/>
              </a:ext>
            </a:extLst>
          </p:cNvPr>
          <p:cNvSpPr/>
          <p:nvPr/>
        </p:nvSpPr>
        <p:spPr>
          <a:xfrm>
            <a:off x="6096000" y="1529553"/>
            <a:ext cx="664564" cy="779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C24A25-92FB-61FA-CA63-BC8A5DD8F3CF}"/>
              </a:ext>
            </a:extLst>
          </p:cNvPr>
          <p:cNvSpPr txBox="1"/>
          <p:nvPr/>
        </p:nvSpPr>
        <p:spPr>
          <a:xfrm>
            <a:off x="9024079" y="6550223"/>
            <a:ext cx="316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 algn="r"/>
            <a:r>
              <a:rPr lang="en-US" sz="1400" dirty="0"/>
              <a:t>Larsen et al. 2023. </a:t>
            </a:r>
            <a:r>
              <a:rPr lang="en-US" sz="1400" i="1" dirty="0"/>
              <a:t>Scientific Advances.</a:t>
            </a:r>
          </a:p>
        </p:txBody>
      </p:sp>
    </p:spTree>
    <p:extLst>
      <p:ext uri="{BB962C8B-B14F-4D97-AF65-F5344CB8AC3E}">
        <p14:creationId xmlns:p14="http://schemas.microsoft.com/office/powerpoint/2010/main" val="248298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CA692CA5-63EA-CA5C-959F-45944EB738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83" t="38926" r="40878"/>
          <a:stretch/>
        </p:blipFill>
        <p:spPr>
          <a:xfrm>
            <a:off x="6664379" y="2033891"/>
            <a:ext cx="4557010" cy="4632531"/>
          </a:xfrm>
          <a:prstGeom prst="rect">
            <a:avLst/>
          </a:prstGeom>
        </p:spPr>
      </p:pic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E5C6807E-F5D6-27BA-B662-980C7915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926" r="69961"/>
          <a:stretch/>
        </p:blipFill>
        <p:spPr>
          <a:xfrm>
            <a:off x="2053654" y="2033892"/>
            <a:ext cx="4557010" cy="4632530"/>
          </a:xfrm>
          <a:prstGeom prst="rect">
            <a:avLst/>
          </a:prstGeom>
        </p:spPr>
      </p:pic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F629962F-C5D2-6846-4B81-60F6DA6C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700" t="59674" r="33483" b="18464"/>
          <a:stretch/>
        </p:blipFill>
        <p:spPr>
          <a:xfrm>
            <a:off x="72139" y="4536419"/>
            <a:ext cx="1660084" cy="2321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89B83E-67DC-DEA1-B8C6-DA3DAC4E0B55}"/>
              </a:ext>
            </a:extLst>
          </p:cNvPr>
          <p:cNvSpPr/>
          <p:nvPr/>
        </p:nvSpPr>
        <p:spPr>
          <a:xfrm>
            <a:off x="72139" y="0"/>
            <a:ext cx="287625" cy="359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BACBB91-A8E7-0D3E-5016-D48B4ABD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64" y="205095"/>
            <a:ext cx="8799227" cy="1325563"/>
          </a:xfrm>
        </p:spPr>
        <p:txBody>
          <a:bodyPr>
            <a:noAutofit/>
          </a:bodyPr>
          <a:lstStyle/>
          <a:p>
            <a:r>
              <a:rPr lang="en-US" dirty="0"/>
              <a:t>Faster responses (concave strategy) mitigate disparities and avert deaths</a:t>
            </a:r>
          </a:p>
        </p:txBody>
      </p:sp>
      <p:pic>
        <p:nvPicPr>
          <p:cNvPr id="10" name="Picture 9" descr="A close-up of a graph&#10;&#10;Description automatically generated">
            <a:extLst>
              <a:ext uri="{FF2B5EF4-FFF2-40B4-BE49-F238E27FC236}">
                <a16:creationId xmlns:a16="http://schemas.microsoft.com/office/drawing/2014/main" id="{F5D74F2D-622E-6DD0-83BD-BC27933B36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697" b="62185"/>
          <a:stretch/>
        </p:blipFill>
        <p:spPr>
          <a:xfrm>
            <a:off x="9613529" y="16651"/>
            <a:ext cx="2578471" cy="20921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2894DD-F828-2739-A935-6A2A40C2E379}"/>
              </a:ext>
            </a:extLst>
          </p:cNvPr>
          <p:cNvSpPr/>
          <p:nvPr/>
        </p:nvSpPr>
        <p:spPr>
          <a:xfrm>
            <a:off x="9473784" y="0"/>
            <a:ext cx="419724" cy="205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23B08-8EA6-22CE-0C3B-E0CC8191AAA2}"/>
              </a:ext>
            </a:extLst>
          </p:cNvPr>
          <p:cNvSpPr/>
          <p:nvPr/>
        </p:nvSpPr>
        <p:spPr>
          <a:xfrm>
            <a:off x="2026173" y="1873771"/>
            <a:ext cx="419724" cy="337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0A7FE-9E89-3C31-2E14-385DA191E7B3}"/>
              </a:ext>
            </a:extLst>
          </p:cNvPr>
          <p:cNvSpPr txBox="1"/>
          <p:nvPr/>
        </p:nvSpPr>
        <p:spPr>
          <a:xfrm>
            <a:off x="9024079" y="6550223"/>
            <a:ext cx="316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 algn="r"/>
            <a:r>
              <a:rPr lang="en-US" sz="1400" dirty="0"/>
              <a:t>Larsen et al. 2023. </a:t>
            </a:r>
            <a:r>
              <a:rPr lang="en-US" sz="1400" i="1" dirty="0"/>
              <a:t>Scientific Advances.</a:t>
            </a:r>
          </a:p>
        </p:txBody>
      </p:sp>
    </p:spTree>
    <p:extLst>
      <p:ext uri="{BB962C8B-B14F-4D97-AF65-F5344CB8AC3E}">
        <p14:creationId xmlns:p14="http://schemas.microsoft.com/office/powerpoint/2010/main" val="1373588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F8931-728D-4249-120F-CA1128B5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5" y="211094"/>
            <a:ext cx="5547609" cy="2452902"/>
          </a:xfrm>
        </p:spPr>
        <p:txBody>
          <a:bodyPr>
            <a:normAutofit/>
          </a:bodyPr>
          <a:lstStyle/>
          <a:p>
            <a:r>
              <a:rPr lang="en-US" b="1" dirty="0"/>
              <a:t>Consequences of vaccine stockpiling for epidemic dynamics</a:t>
            </a:r>
          </a:p>
        </p:txBody>
      </p:sp>
      <p:pic>
        <p:nvPicPr>
          <p:cNvPr id="5" name="Content Placeholder 4" descr="A close-up of several graphs&#10;&#10;Description automatically generated">
            <a:extLst>
              <a:ext uri="{FF2B5EF4-FFF2-40B4-BE49-F238E27FC236}">
                <a16:creationId xmlns:a16="http://schemas.microsoft.com/office/drawing/2014/main" id="{506DBF7C-EFBA-B29E-C291-472BECEDC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3975" t="24599" r="-44" b="59082"/>
          <a:stretch/>
        </p:blipFill>
        <p:spPr>
          <a:xfrm>
            <a:off x="9131268" y="4141962"/>
            <a:ext cx="1214575" cy="2202511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E114F07-5C70-9995-152B-90057AC79A6A}"/>
              </a:ext>
            </a:extLst>
          </p:cNvPr>
          <p:cNvGrpSpPr/>
          <p:nvPr/>
        </p:nvGrpSpPr>
        <p:grpSpPr>
          <a:xfrm>
            <a:off x="572679" y="2787682"/>
            <a:ext cx="8432776" cy="3735540"/>
            <a:chOff x="1184223" y="2668249"/>
            <a:chExt cx="8338857" cy="3215997"/>
          </a:xfrm>
        </p:grpSpPr>
        <p:pic>
          <p:nvPicPr>
            <p:cNvPr id="6" name="Content Placeholder 4" descr="A close-up of several graphs&#10;&#10;Description automatically generated">
              <a:extLst>
                <a:ext uri="{FF2B5EF4-FFF2-40B4-BE49-F238E27FC236}">
                  <a16:creationId xmlns:a16="http://schemas.microsoft.com/office/drawing/2014/main" id="{2C19E0B7-0EED-A928-09AE-58704091C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281" t="4779" r="8574" b="75494"/>
            <a:stretch/>
          </p:blipFill>
          <p:spPr>
            <a:xfrm>
              <a:off x="1184223" y="2668249"/>
              <a:ext cx="8338857" cy="2908220"/>
            </a:xfrm>
            <a:prstGeom prst="rect">
              <a:avLst/>
            </a:prstGeom>
          </p:spPr>
        </p:pic>
        <p:pic>
          <p:nvPicPr>
            <p:cNvPr id="7" name="Content Placeholder 4" descr="A close-up of several graphs&#10;&#10;Description automatically generated">
              <a:extLst>
                <a:ext uri="{FF2B5EF4-FFF2-40B4-BE49-F238E27FC236}">
                  <a16:creationId xmlns:a16="http://schemas.microsoft.com/office/drawing/2014/main" id="{C98E2AA1-3FD0-488A-D18C-E3A92E0C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4166" t="57332" r="8806" b="40581"/>
            <a:stretch/>
          </p:blipFill>
          <p:spPr>
            <a:xfrm>
              <a:off x="1379095" y="5576469"/>
              <a:ext cx="8094690" cy="307777"/>
            </a:xfrm>
            <a:prstGeom prst="rect">
              <a:avLst/>
            </a:prstGeom>
          </p:spPr>
        </p:pic>
      </p:grpSp>
      <p:pic>
        <p:nvPicPr>
          <p:cNvPr id="10" name="Picture 9" descr="A diagram of different people&#10;&#10;Description automatically generated">
            <a:extLst>
              <a:ext uri="{FF2B5EF4-FFF2-40B4-BE49-F238E27FC236}">
                <a16:creationId xmlns:a16="http://schemas.microsoft.com/office/drawing/2014/main" id="{8285DAF2-4FCA-CC34-F048-3BA42A784B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43" r="2312" b="50350"/>
          <a:stretch/>
        </p:blipFill>
        <p:spPr>
          <a:xfrm>
            <a:off x="6385809" y="263137"/>
            <a:ext cx="5671279" cy="2452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829C54-39C5-1BD7-8821-FFDE9D669552}"/>
              </a:ext>
            </a:extLst>
          </p:cNvPr>
          <p:cNvSpPr txBox="1"/>
          <p:nvPr/>
        </p:nvSpPr>
        <p:spPr>
          <a:xfrm>
            <a:off x="1967435" y="6523221"/>
            <a:ext cx="5647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 algn="r"/>
            <a:r>
              <a:rPr lang="en-US" sz="1400" dirty="0"/>
              <a:t>Fraction of vaccines allocated by High Access Region to Low Access Region</a:t>
            </a:r>
            <a:endParaRPr lang="en-US" sz="1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6F385-0810-B91C-3899-33DF6EAF208A}"/>
              </a:ext>
            </a:extLst>
          </p:cNvPr>
          <p:cNvSpPr txBox="1"/>
          <p:nvPr/>
        </p:nvSpPr>
        <p:spPr>
          <a:xfrm rot="16200000">
            <a:off x="-1138531" y="4454514"/>
            <a:ext cx="289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 algn="ctr"/>
            <a:r>
              <a:rPr lang="en-US" sz="1400" dirty="0"/>
              <a:t>Average infections at equilibrium across both countries</a:t>
            </a:r>
          </a:p>
        </p:txBody>
      </p:sp>
      <p:pic>
        <p:nvPicPr>
          <p:cNvPr id="14" name="Picture 13" descr="A diagram of different people&#10;&#10;Description automatically generated">
            <a:extLst>
              <a:ext uri="{FF2B5EF4-FFF2-40B4-BE49-F238E27FC236}">
                <a16:creationId xmlns:a16="http://schemas.microsoft.com/office/drawing/2014/main" id="{D2970135-5AB9-885F-8CB8-E045B15FB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892" r="71529" b="32333"/>
          <a:stretch/>
        </p:blipFill>
        <p:spPr>
          <a:xfrm>
            <a:off x="10265960" y="2502597"/>
            <a:ext cx="1876581" cy="16393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652ECF-19CF-259F-9AF5-7BAB00DEE4A3}"/>
              </a:ext>
            </a:extLst>
          </p:cNvPr>
          <p:cNvSpPr txBox="1"/>
          <p:nvPr/>
        </p:nvSpPr>
        <p:spPr>
          <a:xfrm>
            <a:off x="9024079" y="6550223"/>
            <a:ext cx="3167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 algn="r"/>
            <a:r>
              <a:rPr lang="en-US" sz="1400" dirty="0"/>
              <a:t>Wagner &amp; Saad-Roy et al. 2021.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172573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7F291-5CCA-1439-3BE9-D19A4A04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1EDDF74-B0F9-2DA5-20C7-780C5294984F}"/>
              </a:ext>
            </a:extLst>
          </p:cNvPr>
          <p:cNvSpPr/>
          <p:nvPr/>
        </p:nvSpPr>
        <p:spPr>
          <a:xfrm>
            <a:off x="4202431" y="1652486"/>
            <a:ext cx="1653540" cy="3978591"/>
          </a:xfrm>
          <a:prstGeom prst="rect">
            <a:avLst/>
          </a:prstGeom>
          <a:solidFill>
            <a:srgbClr val="FFFF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B3A28B-F433-66F6-3FC4-096DB23AC65E}"/>
              </a:ext>
            </a:extLst>
          </p:cNvPr>
          <p:cNvSpPr/>
          <p:nvPr/>
        </p:nvSpPr>
        <p:spPr>
          <a:xfrm>
            <a:off x="6812281" y="3076658"/>
            <a:ext cx="1051558" cy="104394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C8CF3-036B-43F2-929D-A6F103F19A41}"/>
              </a:ext>
            </a:extLst>
          </p:cNvPr>
          <p:cNvSpPr/>
          <p:nvPr/>
        </p:nvSpPr>
        <p:spPr>
          <a:xfrm>
            <a:off x="4564381" y="2083160"/>
            <a:ext cx="929640" cy="8991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CF3A77-839F-892D-ABF5-B1846E0E3250}"/>
              </a:ext>
            </a:extLst>
          </p:cNvPr>
          <p:cNvSpPr/>
          <p:nvPr/>
        </p:nvSpPr>
        <p:spPr>
          <a:xfrm>
            <a:off x="4520566" y="4143132"/>
            <a:ext cx="1051558" cy="104394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79BCFD-9F1C-66BD-0C89-8AB1F3D58AE7}"/>
              </a:ext>
            </a:extLst>
          </p:cNvPr>
          <p:cNvCxnSpPr>
            <a:cxnSpLocks/>
          </p:cNvCxnSpPr>
          <p:nvPr/>
        </p:nvCxnSpPr>
        <p:spPr>
          <a:xfrm>
            <a:off x="5513071" y="2580512"/>
            <a:ext cx="1203960" cy="496147"/>
          </a:xfrm>
          <a:prstGeom prst="straightConnector1">
            <a:avLst/>
          </a:prstGeom>
          <a:ln w="38100">
            <a:solidFill>
              <a:srgbClr val="C00000"/>
            </a:solidFill>
            <a:headEnd w="med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A8E74B-917E-A3C1-1EBA-BD28EB5D434D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5572124" y="4042632"/>
            <a:ext cx="1123950" cy="6224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Man with baby with solid fill">
            <a:extLst>
              <a:ext uri="{FF2B5EF4-FFF2-40B4-BE49-F238E27FC236}">
                <a16:creationId xmlns:a16="http://schemas.microsoft.com/office/drawing/2014/main" id="{6146F308-4817-F402-E452-7FE8576FD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529" y="310175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4876A10-631F-3482-4DBD-EF166D04B088}"/>
              </a:ext>
            </a:extLst>
          </p:cNvPr>
          <p:cNvSpPr txBox="1"/>
          <p:nvPr/>
        </p:nvSpPr>
        <p:spPr>
          <a:xfrm>
            <a:off x="3939541" y="565748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reservoir population 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EF01F98-5435-A689-A1A4-73FCFC1886A0}"/>
              </a:ext>
            </a:extLst>
          </p:cNvPr>
          <p:cNvCxnSpPr/>
          <p:nvPr/>
        </p:nvCxnSpPr>
        <p:spPr>
          <a:xfrm>
            <a:off x="5042115" y="3091696"/>
            <a:ext cx="0" cy="9509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91E884-EED7-38CB-070C-F9A6BFFB477D}"/>
              </a:ext>
            </a:extLst>
          </p:cNvPr>
          <p:cNvSpPr txBox="1"/>
          <p:nvPr/>
        </p:nvSpPr>
        <p:spPr>
          <a:xfrm>
            <a:off x="1524000" y="2436679"/>
            <a:ext cx="2708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maintenance </a:t>
            </a:r>
          </a:p>
          <a:p>
            <a:pPr algn="ctr"/>
            <a:r>
              <a:rPr lang="en-US" dirty="0"/>
              <a:t>population </a:t>
            </a:r>
          </a:p>
          <a:p>
            <a:pPr algn="ctr"/>
            <a:r>
              <a:rPr lang="en-US" dirty="0"/>
              <a:t>(&gt; critical community size, CCS)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1DF699-3222-616D-C2A3-6B49905344EC}"/>
              </a:ext>
            </a:extLst>
          </p:cNvPr>
          <p:cNvSpPr txBox="1"/>
          <p:nvPr/>
        </p:nvSpPr>
        <p:spPr>
          <a:xfrm>
            <a:off x="1895474" y="4026716"/>
            <a:ext cx="202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non-maintenance population </a:t>
            </a:r>
          </a:p>
          <a:p>
            <a:pPr algn="ctr"/>
            <a:r>
              <a:rPr lang="en-US" dirty="0"/>
              <a:t>(&lt; CCS)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3BECBC-D20B-7AC9-4623-68607A73CD01}"/>
              </a:ext>
            </a:extLst>
          </p:cNvPr>
          <p:cNvSpPr txBox="1"/>
          <p:nvPr/>
        </p:nvSpPr>
        <p:spPr>
          <a:xfrm>
            <a:off x="8724899" y="6382456"/>
            <a:ext cx="337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Lembo</a:t>
            </a:r>
            <a:r>
              <a:rPr lang="en-US" sz="1200" dirty="0"/>
              <a:t> et al. 2008. </a:t>
            </a:r>
            <a:r>
              <a:rPr lang="en-US" sz="1200" i="1" dirty="0"/>
              <a:t>Journal of Animal Ecology</a:t>
            </a:r>
            <a:endParaRPr lang="en-US" sz="1200" dirty="0"/>
          </a:p>
          <a:p>
            <a:pPr algn="r"/>
            <a:r>
              <a:rPr lang="en-US" sz="1200" dirty="0"/>
              <a:t>Haydon et al. 2002. </a:t>
            </a:r>
            <a:r>
              <a:rPr lang="en-US" sz="1200" i="1" dirty="0"/>
              <a:t>Emerging Infectious Diseases.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A9483-4F8E-2751-8EF2-C7E2AEEB784B}"/>
              </a:ext>
            </a:extLst>
          </p:cNvPr>
          <p:cNvSpPr txBox="1"/>
          <p:nvPr/>
        </p:nvSpPr>
        <p:spPr>
          <a:xfrm>
            <a:off x="7863839" y="3275463"/>
            <a:ext cx="172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population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7358F7-FE52-338E-51F2-9302F92E29F5}"/>
              </a:ext>
            </a:extLst>
          </p:cNvPr>
          <p:cNvSpPr txBox="1">
            <a:spLocks/>
          </p:cNvSpPr>
          <p:nvPr/>
        </p:nvSpPr>
        <p:spPr>
          <a:xfrm>
            <a:off x="646939" y="244711"/>
            <a:ext cx="104180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>
                <a:solidFill>
                  <a:srgbClr val="C00000"/>
                </a:solidFill>
                <a:latin typeface="+mn-lt"/>
              </a:rPr>
              <a:t>Zoonosis</a:t>
            </a:r>
            <a:r>
              <a:rPr lang="en-US" sz="3300" dirty="0">
                <a:latin typeface="+mn-lt"/>
              </a:rPr>
              <a:t> is the transmission of a pathogen from a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wildlife</a:t>
            </a:r>
            <a:r>
              <a:rPr lang="en-US" sz="33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reservoir host</a:t>
            </a:r>
            <a:r>
              <a:rPr lang="en-US" sz="3300" b="1" dirty="0">
                <a:latin typeface="+mn-lt"/>
              </a:rPr>
              <a:t> </a:t>
            </a:r>
            <a:r>
              <a:rPr lang="en-US" sz="3300" dirty="0">
                <a:latin typeface="+mn-lt"/>
              </a:rPr>
              <a:t>to a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human target host</a:t>
            </a:r>
            <a:r>
              <a:rPr lang="en-US" sz="3300" b="1" dirty="0">
                <a:latin typeface="+mn-lt"/>
              </a:rPr>
              <a:t> </a:t>
            </a:r>
            <a:r>
              <a:rPr lang="en-US" sz="3300" dirty="0">
                <a:latin typeface="+mn-lt"/>
              </a:rPr>
              <a:t>population.</a:t>
            </a:r>
          </a:p>
        </p:txBody>
      </p:sp>
    </p:spTree>
    <p:extLst>
      <p:ext uri="{BB962C8B-B14F-4D97-AF65-F5344CB8AC3E}">
        <p14:creationId xmlns:p14="http://schemas.microsoft.com/office/powerpoint/2010/main" val="223168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3711B-877F-C106-048D-88D637567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85A9F23-9BA7-73DC-0AA9-4E77E0DDDB4F}"/>
              </a:ext>
            </a:extLst>
          </p:cNvPr>
          <p:cNvSpPr/>
          <p:nvPr/>
        </p:nvSpPr>
        <p:spPr>
          <a:xfrm>
            <a:off x="4202431" y="1652486"/>
            <a:ext cx="1653540" cy="3978591"/>
          </a:xfrm>
          <a:prstGeom prst="rect">
            <a:avLst/>
          </a:prstGeom>
          <a:solidFill>
            <a:srgbClr val="FFFF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66A3E7-CE31-9225-7D67-530275832658}"/>
              </a:ext>
            </a:extLst>
          </p:cNvPr>
          <p:cNvSpPr/>
          <p:nvPr/>
        </p:nvSpPr>
        <p:spPr>
          <a:xfrm>
            <a:off x="6812281" y="3076658"/>
            <a:ext cx="1051558" cy="104394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672A9-96FB-B6A6-E5FF-021677B43DE5}"/>
              </a:ext>
            </a:extLst>
          </p:cNvPr>
          <p:cNvSpPr/>
          <p:nvPr/>
        </p:nvSpPr>
        <p:spPr>
          <a:xfrm>
            <a:off x="4564381" y="2083160"/>
            <a:ext cx="929640" cy="8991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E71D65-77BA-A43B-79B2-303B9C9A5214}"/>
              </a:ext>
            </a:extLst>
          </p:cNvPr>
          <p:cNvSpPr/>
          <p:nvPr/>
        </p:nvSpPr>
        <p:spPr>
          <a:xfrm>
            <a:off x="4520566" y="4143132"/>
            <a:ext cx="1051558" cy="104394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6252A9-E263-E0BD-CDCB-563917982897}"/>
              </a:ext>
            </a:extLst>
          </p:cNvPr>
          <p:cNvCxnSpPr>
            <a:cxnSpLocks/>
          </p:cNvCxnSpPr>
          <p:nvPr/>
        </p:nvCxnSpPr>
        <p:spPr>
          <a:xfrm>
            <a:off x="5513071" y="2580512"/>
            <a:ext cx="1203960" cy="496147"/>
          </a:xfrm>
          <a:prstGeom prst="straightConnector1">
            <a:avLst/>
          </a:prstGeom>
          <a:ln w="38100">
            <a:solidFill>
              <a:srgbClr val="C00000"/>
            </a:solidFill>
            <a:headEnd w="med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A4FD48-374E-5FBF-DF47-FA7647A4DAF6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5572124" y="4042632"/>
            <a:ext cx="1123950" cy="6224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Man with baby with solid fill">
            <a:extLst>
              <a:ext uri="{FF2B5EF4-FFF2-40B4-BE49-F238E27FC236}">
                <a16:creationId xmlns:a16="http://schemas.microsoft.com/office/drawing/2014/main" id="{2A523495-B45C-7AC1-A313-58559157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529" y="310175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0577F6-7EF0-4041-1F47-7DA8515BE8A3}"/>
              </a:ext>
            </a:extLst>
          </p:cNvPr>
          <p:cNvSpPr txBox="1"/>
          <p:nvPr/>
        </p:nvSpPr>
        <p:spPr>
          <a:xfrm>
            <a:off x="3939541" y="565748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reservoir population 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0FB9B6A-88C6-BA86-0E82-D8C0C4A7D1D8}"/>
              </a:ext>
            </a:extLst>
          </p:cNvPr>
          <p:cNvCxnSpPr/>
          <p:nvPr/>
        </p:nvCxnSpPr>
        <p:spPr>
          <a:xfrm>
            <a:off x="5042115" y="3091696"/>
            <a:ext cx="0" cy="9509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9523BA-C3F3-59B7-8E01-F01236B15328}"/>
              </a:ext>
            </a:extLst>
          </p:cNvPr>
          <p:cNvSpPr txBox="1"/>
          <p:nvPr/>
        </p:nvSpPr>
        <p:spPr>
          <a:xfrm>
            <a:off x="1524000" y="2436679"/>
            <a:ext cx="2708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maintenance </a:t>
            </a:r>
          </a:p>
          <a:p>
            <a:pPr algn="ctr"/>
            <a:r>
              <a:rPr lang="en-US" dirty="0"/>
              <a:t>population </a:t>
            </a:r>
          </a:p>
          <a:p>
            <a:pPr algn="ctr"/>
            <a:r>
              <a:rPr lang="en-US" dirty="0"/>
              <a:t>(&gt; critical community size, CCS)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0A0D6-6C1F-0792-98B4-2842C9116FB8}"/>
              </a:ext>
            </a:extLst>
          </p:cNvPr>
          <p:cNvSpPr txBox="1"/>
          <p:nvPr/>
        </p:nvSpPr>
        <p:spPr>
          <a:xfrm>
            <a:off x="1895474" y="4026716"/>
            <a:ext cx="202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non-maintenance population </a:t>
            </a:r>
          </a:p>
          <a:p>
            <a:pPr algn="ctr"/>
            <a:r>
              <a:rPr lang="en-US" dirty="0"/>
              <a:t>(&lt; CCS)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1F021-840C-9065-3154-55F647D546F2}"/>
              </a:ext>
            </a:extLst>
          </p:cNvPr>
          <p:cNvSpPr txBox="1"/>
          <p:nvPr/>
        </p:nvSpPr>
        <p:spPr>
          <a:xfrm>
            <a:off x="8724899" y="6382456"/>
            <a:ext cx="337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Lembo</a:t>
            </a:r>
            <a:r>
              <a:rPr lang="en-US" sz="1200" dirty="0"/>
              <a:t> et al. 2008. </a:t>
            </a:r>
            <a:r>
              <a:rPr lang="en-US" sz="1200" i="1" dirty="0"/>
              <a:t>Journal of Animal Ecology</a:t>
            </a:r>
            <a:endParaRPr lang="en-US" sz="1200" dirty="0"/>
          </a:p>
          <a:p>
            <a:pPr algn="r"/>
            <a:r>
              <a:rPr lang="en-US" sz="1200" dirty="0"/>
              <a:t>Haydon et al. 2002. </a:t>
            </a:r>
            <a:r>
              <a:rPr lang="en-US" sz="1200" i="1" dirty="0"/>
              <a:t>Emerging Infectious Diseases.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B1EE9C-728D-F532-3941-19772875D55D}"/>
              </a:ext>
            </a:extLst>
          </p:cNvPr>
          <p:cNvSpPr txBox="1"/>
          <p:nvPr/>
        </p:nvSpPr>
        <p:spPr>
          <a:xfrm>
            <a:off x="7863839" y="3275463"/>
            <a:ext cx="172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population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5394C1-64C3-0989-59D7-31587B7CF643}"/>
              </a:ext>
            </a:extLst>
          </p:cNvPr>
          <p:cNvSpPr txBox="1">
            <a:spLocks/>
          </p:cNvSpPr>
          <p:nvPr/>
        </p:nvSpPr>
        <p:spPr>
          <a:xfrm>
            <a:off x="646939" y="244711"/>
            <a:ext cx="104180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>
                <a:solidFill>
                  <a:srgbClr val="C00000"/>
                </a:solidFill>
                <a:latin typeface="+mn-lt"/>
              </a:rPr>
              <a:t>Zoonosis</a:t>
            </a:r>
            <a:r>
              <a:rPr lang="en-US" sz="3300" dirty="0">
                <a:latin typeface="+mn-lt"/>
              </a:rPr>
              <a:t> is the transmission of a pathogen from a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wildlife</a:t>
            </a:r>
            <a:r>
              <a:rPr lang="en-US" sz="33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reservoir host</a:t>
            </a:r>
            <a:r>
              <a:rPr lang="en-US" sz="3300" b="1" dirty="0">
                <a:latin typeface="+mn-lt"/>
              </a:rPr>
              <a:t> </a:t>
            </a:r>
            <a:r>
              <a:rPr lang="en-US" sz="3300" dirty="0">
                <a:latin typeface="+mn-lt"/>
              </a:rPr>
              <a:t>to a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human target host</a:t>
            </a:r>
            <a:r>
              <a:rPr lang="en-US" sz="3300" b="1" dirty="0">
                <a:latin typeface="+mn-lt"/>
              </a:rPr>
              <a:t> </a:t>
            </a:r>
            <a:r>
              <a:rPr lang="en-US" sz="3300" dirty="0">
                <a:latin typeface="+mn-lt"/>
              </a:rPr>
              <a:t>population.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B7F746-A38D-0B24-47EC-61DFAA8C6733}"/>
              </a:ext>
            </a:extLst>
          </p:cNvPr>
          <p:cNvCxnSpPr>
            <a:cxnSpLocks/>
          </p:cNvCxnSpPr>
          <p:nvPr/>
        </p:nvCxnSpPr>
        <p:spPr>
          <a:xfrm flipV="1">
            <a:off x="6382512" y="4480560"/>
            <a:ext cx="0" cy="11505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77C20CB-6059-5B1A-DF13-C7297BF8488A}"/>
              </a:ext>
            </a:extLst>
          </p:cNvPr>
          <p:cNvSpPr txBox="1">
            <a:spLocks/>
          </p:cNvSpPr>
          <p:nvPr/>
        </p:nvSpPr>
        <p:spPr>
          <a:xfrm>
            <a:off x="6534288" y="4670858"/>
            <a:ext cx="5298045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dirty="0">
                <a:latin typeface="+mn-lt"/>
              </a:rPr>
              <a:t>Can occur directly (e.g. SARS-CoV-2, rabies), or via vector (e.g. plague)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885BAB-C75A-D675-18A2-D7D7F0801645}"/>
              </a:ext>
            </a:extLst>
          </p:cNvPr>
          <p:cNvSpPr txBox="1">
            <a:spLocks/>
          </p:cNvSpPr>
          <p:nvPr/>
        </p:nvSpPr>
        <p:spPr>
          <a:xfrm>
            <a:off x="3918584" y="5482854"/>
            <a:ext cx="9573524" cy="173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Animal hosts are not vectors!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07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44199-C617-5844-9791-9093F7567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EB8DE30-C78A-D3C8-3C57-8CA2295FE0EB}"/>
              </a:ext>
            </a:extLst>
          </p:cNvPr>
          <p:cNvSpPr/>
          <p:nvPr/>
        </p:nvSpPr>
        <p:spPr>
          <a:xfrm>
            <a:off x="4202431" y="1652486"/>
            <a:ext cx="1653540" cy="3978591"/>
          </a:xfrm>
          <a:prstGeom prst="rect">
            <a:avLst/>
          </a:prstGeom>
          <a:solidFill>
            <a:srgbClr val="FFFF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36576B-187B-21F5-A354-83150FA83C44}"/>
              </a:ext>
            </a:extLst>
          </p:cNvPr>
          <p:cNvSpPr/>
          <p:nvPr/>
        </p:nvSpPr>
        <p:spPr>
          <a:xfrm>
            <a:off x="6812281" y="3076658"/>
            <a:ext cx="1051558" cy="104394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BB4B5-23B2-DB28-FCDB-8DA85BBBCDE1}"/>
              </a:ext>
            </a:extLst>
          </p:cNvPr>
          <p:cNvSpPr/>
          <p:nvPr/>
        </p:nvSpPr>
        <p:spPr>
          <a:xfrm>
            <a:off x="4564381" y="2083160"/>
            <a:ext cx="929640" cy="8991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CEC4DB-BD73-E69C-3520-FEE937D96349}"/>
              </a:ext>
            </a:extLst>
          </p:cNvPr>
          <p:cNvSpPr/>
          <p:nvPr/>
        </p:nvSpPr>
        <p:spPr>
          <a:xfrm>
            <a:off x="4520566" y="4143132"/>
            <a:ext cx="1051558" cy="1043940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9D9EA2-6663-A622-F6CD-5CC3C5EEA72D}"/>
              </a:ext>
            </a:extLst>
          </p:cNvPr>
          <p:cNvCxnSpPr>
            <a:cxnSpLocks/>
          </p:cNvCxnSpPr>
          <p:nvPr/>
        </p:nvCxnSpPr>
        <p:spPr>
          <a:xfrm>
            <a:off x="5513071" y="2580512"/>
            <a:ext cx="1203960" cy="496147"/>
          </a:xfrm>
          <a:prstGeom prst="straightConnector1">
            <a:avLst/>
          </a:prstGeom>
          <a:ln w="38100">
            <a:solidFill>
              <a:srgbClr val="C00000"/>
            </a:solidFill>
            <a:headEnd w="med" len="med"/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31708E-1E93-A0EF-EC9C-5A4FD93D252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5572124" y="4042632"/>
            <a:ext cx="1123950" cy="6224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Man with baby with solid fill">
            <a:extLst>
              <a:ext uri="{FF2B5EF4-FFF2-40B4-BE49-F238E27FC236}">
                <a16:creationId xmlns:a16="http://schemas.microsoft.com/office/drawing/2014/main" id="{E7CC3015-DAC2-5249-76FE-0AF98D766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7529" y="310175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8ACC07-15E4-54F0-4245-8D4B14911F96}"/>
              </a:ext>
            </a:extLst>
          </p:cNvPr>
          <p:cNvSpPr txBox="1"/>
          <p:nvPr/>
        </p:nvSpPr>
        <p:spPr>
          <a:xfrm>
            <a:off x="3939541" y="565748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reservoir population 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688813A-5D32-085C-85AE-EB9415BE3CC9}"/>
              </a:ext>
            </a:extLst>
          </p:cNvPr>
          <p:cNvCxnSpPr/>
          <p:nvPr/>
        </p:nvCxnSpPr>
        <p:spPr>
          <a:xfrm>
            <a:off x="5042115" y="3091696"/>
            <a:ext cx="0" cy="95093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7102AF-A423-1EDF-21CC-33036CD52073}"/>
              </a:ext>
            </a:extLst>
          </p:cNvPr>
          <p:cNvSpPr txBox="1"/>
          <p:nvPr/>
        </p:nvSpPr>
        <p:spPr>
          <a:xfrm>
            <a:off x="1524000" y="2436679"/>
            <a:ext cx="2708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maintenance </a:t>
            </a:r>
          </a:p>
          <a:p>
            <a:pPr algn="ctr"/>
            <a:r>
              <a:rPr lang="en-US" dirty="0"/>
              <a:t>population </a:t>
            </a:r>
          </a:p>
          <a:p>
            <a:pPr algn="ctr"/>
            <a:r>
              <a:rPr lang="en-US" dirty="0"/>
              <a:t>(&gt; critical community size, CCS)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DC41C-F090-1303-BDC2-55C5AE09EF68}"/>
              </a:ext>
            </a:extLst>
          </p:cNvPr>
          <p:cNvSpPr txBox="1"/>
          <p:nvPr/>
        </p:nvSpPr>
        <p:spPr>
          <a:xfrm>
            <a:off x="1895474" y="4026716"/>
            <a:ext cx="202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non-maintenance population </a:t>
            </a:r>
          </a:p>
          <a:p>
            <a:pPr algn="ctr"/>
            <a:r>
              <a:rPr lang="en-US" dirty="0"/>
              <a:t>(&lt; CCS)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73824-E79E-CCC0-287F-8649707E56FE}"/>
              </a:ext>
            </a:extLst>
          </p:cNvPr>
          <p:cNvSpPr txBox="1"/>
          <p:nvPr/>
        </p:nvSpPr>
        <p:spPr>
          <a:xfrm>
            <a:off x="8724899" y="6382456"/>
            <a:ext cx="337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Lembo</a:t>
            </a:r>
            <a:r>
              <a:rPr lang="en-US" sz="1200" dirty="0"/>
              <a:t> et al. 2008. </a:t>
            </a:r>
            <a:r>
              <a:rPr lang="en-US" sz="1200" i="1" dirty="0"/>
              <a:t>Journal of Animal Ecology</a:t>
            </a:r>
            <a:endParaRPr lang="en-US" sz="1200" dirty="0"/>
          </a:p>
          <a:p>
            <a:pPr algn="r"/>
            <a:r>
              <a:rPr lang="en-US" sz="1200" dirty="0"/>
              <a:t>Haydon et al. 2002. </a:t>
            </a:r>
            <a:r>
              <a:rPr lang="en-US" sz="1200" i="1" dirty="0"/>
              <a:t>Emerging Infectious Diseases.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7C816-9E48-C93A-D4CE-311C51147B30}"/>
              </a:ext>
            </a:extLst>
          </p:cNvPr>
          <p:cNvSpPr txBox="1"/>
          <p:nvPr/>
        </p:nvSpPr>
        <p:spPr>
          <a:xfrm>
            <a:off x="7863839" y="3275463"/>
            <a:ext cx="172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population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EBF220-65DA-2463-0D00-08F20CBE4DDA}"/>
              </a:ext>
            </a:extLst>
          </p:cNvPr>
          <p:cNvSpPr txBox="1">
            <a:spLocks/>
          </p:cNvSpPr>
          <p:nvPr/>
        </p:nvSpPr>
        <p:spPr>
          <a:xfrm>
            <a:off x="646939" y="244711"/>
            <a:ext cx="104180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>
                <a:solidFill>
                  <a:srgbClr val="C00000"/>
                </a:solidFill>
                <a:latin typeface="+mn-lt"/>
              </a:rPr>
              <a:t>Zoonosis</a:t>
            </a:r>
            <a:r>
              <a:rPr lang="en-US" sz="3300" dirty="0">
                <a:latin typeface="+mn-lt"/>
              </a:rPr>
              <a:t> is the transmission of a pathogen from a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wildlife</a:t>
            </a:r>
            <a:r>
              <a:rPr lang="en-US" sz="33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reservoir host</a:t>
            </a:r>
            <a:r>
              <a:rPr lang="en-US" sz="3300" b="1" dirty="0">
                <a:latin typeface="+mn-lt"/>
              </a:rPr>
              <a:t> </a:t>
            </a:r>
            <a:r>
              <a:rPr lang="en-US" sz="3300" dirty="0">
                <a:latin typeface="+mn-lt"/>
              </a:rPr>
              <a:t>to a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human target host</a:t>
            </a:r>
            <a:r>
              <a:rPr lang="en-US" sz="3300" b="1" dirty="0">
                <a:latin typeface="+mn-lt"/>
              </a:rPr>
              <a:t> </a:t>
            </a:r>
            <a:r>
              <a:rPr lang="en-US" sz="3300" dirty="0">
                <a:latin typeface="+mn-lt"/>
              </a:rPr>
              <a:t>population.</a:t>
            </a:r>
          </a:p>
        </p:txBody>
      </p:sp>
      <p:pic>
        <p:nvPicPr>
          <p:cNvPr id="6" name="Graphic 5" descr="Puppy 2 with solid fill">
            <a:extLst>
              <a:ext uri="{FF2B5EF4-FFF2-40B4-BE49-F238E27FC236}">
                <a16:creationId xmlns:a16="http://schemas.microsoft.com/office/drawing/2014/main" id="{BC6AD143-DA5C-5872-4FB5-5DB32B904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9145" y="2041875"/>
            <a:ext cx="914400" cy="914400"/>
          </a:xfrm>
          <a:prstGeom prst="rect">
            <a:avLst/>
          </a:prstGeom>
        </p:spPr>
      </p:pic>
      <p:pic>
        <p:nvPicPr>
          <p:cNvPr id="7" name="Graphic 6" descr="Lion with solid fill">
            <a:extLst>
              <a:ext uri="{FF2B5EF4-FFF2-40B4-BE49-F238E27FC236}">
                <a16:creationId xmlns:a16="http://schemas.microsoft.com/office/drawing/2014/main" id="{75F11772-E691-B872-19AA-8039F6B411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48833" y="4175764"/>
            <a:ext cx="9144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AAF669-D8D7-9EFD-498D-F9DB3048D4BD}"/>
              </a:ext>
            </a:extLst>
          </p:cNvPr>
          <p:cNvSpPr txBox="1">
            <a:spLocks/>
          </p:cNvSpPr>
          <p:nvPr/>
        </p:nvSpPr>
        <p:spPr>
          <a:xfrm>
            <a:off x="6096000" y="4645250"/>
            <a:ext cx="2426684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example: rabies</a:t>
            </a:r>
          </a:p>
        </p:txBody>
      </p:sp>
    </p:spTree>
    <p:extLst>
      <p:ext uri="{BB962C8B-B14F-4D97-AF65-F5344CB8AC3E}">
        <p14:creationId xmlns:p14="http://schemas.microsoft.com/office/powerpoint/2010/main" val="393193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Pathogens can be classed according to their host relationships.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433E60-CE52-B383-040A-2CD050B3CBB3}"/>
              </a:ext>
            </a:extLst>
          </p:cNvPr>
          <p:cNvSpPr txBox="1">
            <a:spLocks/>
          </p:cNvSpPr>
          <p:nvPr/>
        </p:nvSpPr>
        <p:spPr>
          <a:xfrm>
            <a:off x="16192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959167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48BC6-B9F6-D480-626D-AD62D8672EB2}"/>
              </a:ext>
            </a:extLst>
          </p:cNvPr>
          <p:cNvSpPr txBox="1">
            <a:spLocks/>
          </p:cNvSpPr>
          <p:nvPr/>
        </p:nvSpPr>
        <p:spPr>
          <a:xfrm>
            <a:off x="366714" y="2094055"/>
            <a:ext cx="2182752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animals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9896474" y="1832106"/>
            <a:ext cx="1971675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humans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89F513-ACF3-1730-FCDA-F796D97B8633}"/>
              </a:ext>
            </a:extLst>
          </p:cNvPr>
          <p:cNvSpPr txBox="1">
            <a:spLocks/>
          </p:cNvSpPr>
          <p:nvPr/>
        </p:nvSpPr>
        <p:spPr>
          <a:xfrm>
            <a:off x="253526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80EA57-9032-BE42-0F4B-11EFDD016B53}"/>
              </a:ext>
            </a:extLst>
          </p:cNvPr>
          <p:cNvSpPr txBox="1">
            <a:spLocks/>
          </p:cNvSpPr>
          <p:nvPr/>
        </p:nvSpPr>
        <p:spPr>
          <a:xfrm>
            <a:off x="2535266" y="2064381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Human cases from spillovers only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0C711-EF33-52CB-20DB-AC0AA5AA6F1F}"/>
              </a:ext>
            </a:extLst>
          </p:cNvPr>
          <p:cNvSpPr txBox="1">
            <a:spLocks/>
          </p:cNvSpPr>
          <p:nvPr/>
        </p:nvSpPr>
        <p:spPr>
          <a:xfrm>
            <a:off x="4908605" y="1062508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E7083D-1A27-B493-7A63-961C4910C71F}"/>
              </a:ext>
            </a:extLst>
          </p:cNvPr>
          <p:cNvSpPr txBox="1">
            <a:spLocks/>
          </p:cNvSpPr>
          <p:nvPr/>
        </p:nvSpPr>
        <p:spPr>
          <a:xfrm>
            <a:off x="721833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IV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1FB851-0231-D7B8-E419-FBDA40B35EF0}"/>
              </a:ext>
            </a:extLst>
          </p:cNvPr>
          <p:cNvSpPr txBox="1">
            <a:spLocks/>
          </p:cNvSpPr>
          <p:nvPr/>
        </p:nvSpPr>
        <p:spPr>
          <a:xfrm>
            <a:off x="4922808" y="2188509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Stuttering chains of transmission in humans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823516-6C0B-9255-DCD0-DCE5F6B6D3B0}"/>
              </a:ext>
            </a:extLst>
          </p:cNvPr>
          <p:cNvSpPr txBox="1">
            <a:spLocks/>
          </p:cNvSpPr>
          <p:nvPr/>
        </p:nvSpPr>
        <p:spPr>
          <a:xfrm>
            <a:off x="7304142" y="2186910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Sustained transmission and human outbreaks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47659-01D9-82BC-4C8D-0F93628AE6BB}"/>
              </a:ext>
            </a:extLst>
          </p:cNvPr>
          <p:cNvSpPr txBox="1"/>
          <p:nvPr/>
        </p:nvSpPr>
        <p:spPr>
          <a:xfrm>
            <a:off x="8915400" y="6453294"/>
            <a:ext cx="3217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Lloyd-Smith et al. 2009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Science.</a:t>
            </a:r>
          </a:p>
        </p:txBody>
      </p:sp>
      <p:pic>
        <p:nvPicPr>
          <p:cNvPr id="65538" name="Picture 2" descr="What Every Puppy Owner Needs to Know About Parvo in Puppies">
            <a:extLst>
              <a:ext uri="{FF2B5EF4-FFF2-40B4-BE49-F238E27FC236}">
                <a16:creationId xmlns:a16="http://schemas.microsoft.com/office/drawing/2014/main" id="{50BC7077-407F-3C78-3148-642D85997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25581"/>
          <a:stretch/>
        </p:blipFill>
        <p:spPr bwMode="auto">
          <a:xfrm>
            <a:off x="276225" y="3256145"/>
            <a:ext cx="2182752" cy="134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49E0B1-DFD3-7EDC-9BC9-9A5B6692BBB1}"/>
              </a:ext>
            </a:extLst>
          </p:cNvPr>
          <p:cNvSpPr txBox="1"/>
          <p:nvPr/>
        </p:nvSpPr>
        <p:spPr>
          <a:xfrm>
            <a:off x="366714" y="4482926"/>
            <a:ext cx="1885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canine parvovirus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0" name="Picture 4" descr="Rabies: Symptoms, causes, vaccine, treatment, and prevention">
            <a:extLst>
              <a:ext uri="{FF2B5EF4-FFF2-40B4-BE49-F238E27FC236}">
                <a16:creationId xmlns:a16="http://schemas.microsoft.com/office/drawing/2014/main" id="{AC58B45B-9D02-021F-B0FB-EACE1246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15000" b="18827"/>
          <a:stretch/>
        </p:blipFill>
        <p:spPr bwMode="auto">
          <a:xfrm>
            <a:off x="2725853" y="3206816"/>
            <a:ext cx="1985246" cy="16454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95D26D-FDE2-F34B-6E3E-1DE214EE4273}"/>
              </a:ext>
            </a:extLst>
          </p:cNvPr>
          <p:cNvSpPr txBox="1"/>
          <p:nvPr/>
        </p:nvSpPr>
        <p:spPr>
          <a:xfrm>
            <a:off x="2996599" y="4801284"/>
            <a:ext cx="148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rabies 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4" name="Picture 8" descr="There are now 41+ cases of monkeypox in Georgia. DPH says it's easier to  overlook — and undercount | Georgia Public Broadcasting">
            <a:extLst>
              <a:ext uri="{FF2B5EF4-FFF2-40B4-BE49-F238E27FC236}">
                <a16:creationId xmlns:a16="http://schemas.microsoft.com/office/drawing/2014/main" id="{586DE6D3-F083-27F6-CDFE-CC0CEDDEC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75" y="3314510"/>
            <a:ext cx="2258857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255E0-C3F7-9EF4-AC11-85FBA188BFB6}"/>
              </a:ext>
            </a:extLst>
          </p:cNvPr>
          <p:cNvSpPr txBox="1"/>
          <p:nvPr/>
        </p:nvSpPr>
        <p:spPr>
          <a:xfrm>
            <a:off x="4653040" y="4766361"/>
            <a:ext cx="2908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monkeypox (pre-2022)</a:t>
            </a:r>
            <a:endParaRPr lang="en-US" i="1" dirty="0">
              <a:cs typeface="Franklin Gothic Medium"/>
            </a:endParaRPr>
          </a:p>
        </p:txBody>
      </p:sp>
      <p:pic>
        <p:nvPicPr>
          <p:cNvPr id="65546" name="Picture 10" descr="Ebola Spreading 'Exponentially' as Patients Seek Beds in Liberia">
            <a:extLst>
              <a:ext uri="{FF2B5EF4-FFF2-40B4-BE49-F238E27FC236}">
                <a16:creationId xmlns:a16="http://schemas.microsoft.com/office/drawing/2014/main" id="{264DF859-4305-462C-6C5A-1F6F4BB98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2" t="15253"/>
          <a:stretch/>
        </p:blipFill>
        <p:spPr bwMode="auto">
          <a:xfrm>
            <a:off x="7738055" y="3349963"/>
            <a:ext cx="1870865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1ED59E-770D-375C-AA93-031C4459F225}"/>
              </a:ext>
            </a:extLst>
          </p:cNvPr>
          <p:cNvSpPr txBox="1"/>
          <p:nvPr/>
        </p:nvSpPr>
        <p:spPr>
          <a:xfrm>
            <a:off x="7480903" y="4786095"/>
            <a:ext cx="22588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Ebola virus (especially post-2014)</a:t>
            </a:r>
            <a:endParaRPr lang="en-US" i="1" dirty="0">
              <a:cs typeface="Franklin Gothic Medium"/>
            </a:endParaRPr>
          </a:p>
        </p:txBody>
      </p:sp>
      <p:pic>
        <p:nvPicPr>
          <p:cNvPr id="65548" name="Picture 12" descr="Tuberculosis - Wikipedia">
            <a:extLst>
              <a:ext uri="{FF2B5EF4-FFF2-40B4-BE49-F238E27FC236}">
                <a16:creationId xmlns:a16="http://schemas.microsoft.com/office/drawing/2014/main" id="{063EF735-272C-2BCA-B499-FE1D29B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10" y="3369707"/>
            <a:ext cx="2181909" cy="13949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10136088" y="4734664"/>
            <a:ext cx="148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Tuberculosis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7862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794F2-FE80-4C7E-8BFF-B0561DEE5DE7}"/>
              </a:ext>
            </a:extLst>
          </p:cNvPr>
          <p:cNvSpPr/>
          <p:nvPr/>
        </p:nvSpPr>
        <p:spPr>
          <a:xfrm>
            <a:off x="2583080" y="1046074"/>
            <a:ext cx="7235580" cy="4848017"/>
          </a:xfrm>
          <a:prstGeom prst="rect">
            <a:avLst/>
          </a:prstGeom>
          <a:solidFill>
            <a:srgbClr val="FFFF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Pathogens can be classed according to their host relationships.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433E60-CE52-B383-040A-2CD050B3CBB3}"/>
              </a:ext>
            </a:extLst>
          </p:cNvPr>
          <p:cNvSpPr txBox="1">
            <a:spLocks/>
          </p:cNvSpPr>
          <p:nvPr/>
        </p:nvSpPr>
        <p:spPr>
          <a:xfrm>
            <a:off x="16192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959167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48BC6-B9F6-D480-626D-AD62D8672EB2}"/>
              </a:ext>
            </a:extLst>
          </p:cNvPr>
          <p:cNvSpPr txBox="1">
            <a:spLocks/>
          </p:cNvSpPr>
          <p:nvPr/>
        </p:nvSpPr>
        <p:spPr>
          <a:xfrm>
            <a:off x="366714" y="2094055"/>
            <a:ext cx="2182752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animals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9896474" y="1832106"/>
            <a:ext cx="1971675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humans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89F513-ACF3-1730-FCDA-F796D97B8633}"/>
              </a:ext>
            </a:extLst>
          </p:cNvPr>
          <p:cNvSpPr txBox="1">
            <a:spLocks/>
          </p:cNvSpPr>
          <p:nvPr/>
        </p:nvSpPr>
        <p:spPr>
          <a:xfrm>
            <a:off x="253526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80EA57-9032-BE42-0F4B-11EFDD016B53}"/>
              </a:ext>
            </a:extLst>
          </p:cNvPr>
          <p:cNvSpPr txBox="1">
            <a:spLocks/>
          </p:cNvSpPr>
          <p:nvPr/>
        </p:nvSpPr>
        <p:spPr>
          <a:xfrm>
            <a:off x="2535266" y="2064381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Human cases from spillovers only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0C711-EF33-52CB-20DB-AC0AA5AA6F1F}"/>
              </a:ext>
            </a:extLst>
          </p:cNvPr>
          <p:cNvSpPr txBox="1">
            <a:spLocks/>
          </p:cNvSpPr>
          <p:nvPr/>
        </p:nvSpPr>
        <p:spPr>
          <a:xfrm>
            <a:off x="4908605" y="1062508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E7083D-1A27-B493-7A63-961C4910C71F}"/>
              </a:ext>
            </a:extLst>
          </p:cNvPr>
          <p:cNvSpPr txBox="1">
            <a:spLocks/>
          </p:cNvSpPr>
          <p:nvPr/>
        </p:nvSpPr>
        <p:spPr>
          <a:xfrm>
            <a:off x="721833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IV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1FB851-0231-D7B8-E419-FBDA40B35EF0}"/>
              </a:ext>
            </a:extLst>
          </p:cNvPr>
          <p:cNvSpPr txBox="1">
            <a:spLocks/>
          </p:cNvSpPr>
          <p:nvPr/>
        </p:nvSpPr>
        <p:spPr>
          <a:xfrm>
            <a:off x="4922808" y="2188509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Stuttering chains of transmission in humans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823516-6C0B-9255-DCD0-DCE5F6B6D3B0}"/>
              </a:ext>
            </a:extLst>
          </p:cNvPr>
          <p:cNvSpPr txBox="1">
            <a:spLocks/>
          </p:cNvSpPr>
          <p:nvPr/>
        </p:nvSpPr>
        <p:spPr>
          <a:xfrm>
            <a:off x="7304142" y="2186910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Sustained transmission and human outbreaks</a:t>
            </a:r>
          </a:p>
        </p:txBody>
      </p:sp>
      <p:pic>
        <p:nvPicPr>
          <p:cNvPr id="65538" name="Picture 2" descr="What Every Puppy Owner Needs to Know About Parvo in Puppies">
            <a:extLst>
              <a:ext uri="{FF2B5EF4-FFF2-40B4-BE49-F238E27FC236}">
                <a16:creationId xmlns:a16="http://schemas.microsoft.com/office/drawing/2014/main" id="{50BC7077-407F-3C78-3148-642D85997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25581"/>
          <a:stretch/>
        </p:blipFill>
        <p:spPr bwMode="auto">
          <a:xfrm>
            <a:off x="276225" y="3256145"/>
            <a:ext cx="2182752" cy="134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49E0B1-DFD3-7EDC-9BC9-9A5B6692BBB1}"/>
              </a:ext>
            </a:extLst>
          </p:cNvPr>
          <p:cNvSpPr txBox="1"/>
          <p:nvPr/>
        </p:nvSpPr>
        <p:spPr>
          <a:xfrm>
            <a:off x="366714" y="4482926"/>
            <a:ext cx="1885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canine parvovirus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0" name="Picture 4" descr="Rabies: Symptoms, causes, vaccine, treatment, and prevention">
            <a:extLst>
              <a:ext uri="{FF2B5EF4-FFF2-40B4-BE49-F238E27FC236}">
                <a16:creationId xmlns:a16="http://schemas.microsoft.com/office/drawing/2014/main" id="{AC58B45B-9D02-021F-B0FB-EACE1246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15000" b="18827"/>
          <a:stretch/>
        </p:blipFill>
        <p:spPr bwMode="auto">
          <a:xfrm>
            <a:off x="2725853" y="3206816"/>
            <a:ext cx="1985246" cy="16454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95D26D-FDE2-F34B-6E3E-1DE214EE4273}"/>
              </a:ext>
            </a:extLst>
          </p:cNvPr>
          <p:cNvSpPr txBox="1"/>
          <p:nvPr/>
        </p:nvSpPr>
        <p:spPr>
          <a:xfrm>
            <a:off x="2996599" y="4801284"/>
            <a:ext cx="148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rabies 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4" name="Picture 8" descr="There are now 41+ cases of monkeypox in Georgia. DPH says it's easier to  overlook — and undercount | Georgia Public Broadcasting">
            <a:extLst>
              <a:ext uri="{FF2B5EF4-FFF2-40B4-BE49-F238E27FC236}">
                <a16:creationId xmlns:a16="http://schemas.microsoft.com/office/drawing/2014/main" id="{586DE6D3-F083-27F6-CDFE-CC0CEDDEC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75" y="3314510"/>
            <a:ext cx="2258857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255E0-C3F7-9EF4-AC11-85FBA188BFB6}"/>
              </a:ext>
            </a:extLst>
          </p:cNvPr>
          <p:cNvSpPr txBox="1"/>
          <p:nvPr/>
        </p:nvSpPr>
        <p:spPr>
          <a:xfrm>
            <a:off x="4653040" y="4766361"/>
            <a:ext cx="290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monkeypox (pre-2022)</a:t>
            </a:r>
            <a:endParaRPr lang="en-US" i="1" dirty="0">
              <a:cs typeface="Franklin Gothic Medium"/>
            </a:endParaRPr>
          </a:p>
        </p:txBody>
      </p:sp>
      <p:pic>
        <p:nvPicPr>
          <p:cNvPr id="65546" name="Picture 10" descr="Ebola Spreading 'Exponentially' as Patients Seek Beds in Liberia">
            <a:extLst>
              <a:ext uri="{FF2B5EF4-FFF2-40B4-BE49-F238E27FC236}">
                <a16:creationId xmlns:a16="http://schemas.microsoft.com/office/drawing/2014/main" id="{264DF859-4305-462C-6C5A-1F6F4BB98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2" t="15253"/>
          <a:stretch/>
        </p:blipFill>
        <p:spPr bwMode="auto">
          <a:xfrm>
            <a:off x="7738055" y="3349963"/>
            <a:ext cx="1870865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1ED59E-770D-375C-AA93-031C4459F225}"/>
              </a:ext>
            </a:extLst>
          </p:cNvPr>
          <p:cNvSpPr txBox="1"/>
          <p:nvPr/>
        </p:nvSpPr>
        <p:spPr>
          <a:xfrm>
            <a:off x="7304142" y="4786095"/>
            <a:ext cx="260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Ebola virus (especially post-2014)</a:t>
            </a:r>
            <a:endParaRPr lang="en-US" i="1" dirty="0">
              <a:cs typeface="Franklin Gothic Medium"/>
            </a:endParaRPr>
          </a:p>
        </p:txBody>
      </p:sp>
      <p:pic>
        <p:nvPicPr>
          <p:cNvPr id="65548" name="Picture 12" descr="Tuberculosis - Wikipedia">
            <a:extLst>
              <a:ext uri="{FF2B5EF4-FFF2-40B4-BE49-F238E27FC236}">
                <a16:creationId xmlns:a16="http://schemas.microsoft.com/office/drawing/2014/main" id="{063EF735-272C-2BCA-B499-FE1D29B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10" y="3369707"/>
            <a:ext cx="2181909" cy="13949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10136088" y="4734664"/>
            <a:ext cx="148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Tuberculosis</a:t>
            </a:r>
            <a:endParaRPr lang="en-US" i="1" dirty="0">
              <a:cs typeface="Franklin Gothic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1CE2-9C8A-166A-72C7-37469527F5A6}"/>
              </a:ext>
            </a:extLst>
          </p:cNvPr>
          <p:cNvSpPr txBox="1">
            <a:spLocks/>
          </p:cNvSpPr>
          <p:nvPr/>
        </p:nvSpPr>
        <p:spPr>
          <a:xfrm>
            <a:off x="-1" y="5990000"/>
            <a:ext cx="12192000" cy="547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Zoonotic pathogens can be classed according to their 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 in humans.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26CD6-BABD-16DB-A1DD-04B3780A3C37}"/>
              </a:ext>
            </a:extLst>
          </p:cNvPr>
          <p:cNvSpPr txBox="1"/>
          <p:nvPr/>
        </p:nvSpPr>
        <p:spPr>
          <a:xfrm>
            <a:off x="3095351" y="5448642"/>
            <a:ext cx="148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</a:rPr>
              <a:t>R</a:t>
            </a:r>
            <a:r>
              <a:rPr lang="en-US" sz="2400" b="0" i="0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&lt; 1</a:t>
            </a:r>
            <a:endParaRPr lang="en-US" sz="2400" i="1" dirty="0">
              <a:cs typeface="Franklin Gothic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023F7-7EE8-1684-A51A-BB27E4E49D80}"/>
              </a:ext>
            </a:extLst>
          </p:cNvPr>
          <p:cNvSpPr txBox="1"/>
          <p:nvPr/>
        </p:nvSpPr>
        <p:spPr>
          <a:xfrm>
            <a:off x="7778421" y="5512119"/>
            <a:ext cx="148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</a:rPr>
              <a:t>R</a:t>
            </a:r>
            <a:r>
              <a:rPr lang="en-US" sz="2400" b="0" i="0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&gt; 1</a:t>
            </a:r>
            <a:endParaRPr lang="en-US" sz="2400" i="1" dirty="0">
              <a:cs typeface="Franklin Gothic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BE600-E502-0A56-8FCF-2F5FB78DCDA7}"/>
                  </a:ext>
                </a:extLst>
              </p:cNvPr>
              <p:cNvSpPr txBox="1"/>
              <p:nvPr/>
            </p:nvSpPr>
            <p:spPr>
              <a:xfrm>
                <a:off x="5359428" y="5432426"/>
                <a:ext cx="1480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R</a:t>
                </a:r>
                <a:r>
                  <a:rPr lang="en-US" sz="2400" b="0" i="0" baseline="-25000" dirty="0">
                    <a:solidFill>
                      <a:srgbClr val="000000"/>
                    </a:solidFill>
                    <a:effectLst/>
                  </a:rPr>
                  <a:t>0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 1</a:t>
                </a:r>
                <a:endParaRPr lang="en-US" sz="2400" i="1" dirty="0">
                  <a:cs typeface="Franklin Gothic Medium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BE600-E502-0A56-8FCF-2F5FB78D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28" y="5432426"/>
                <a:ext cx="1480151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400322D-DAC7-E83F-AA82-32D5CCB075DB}"/>
              </a:ext>
            </a:extLst>
          </p:cNvPr>
          <p:cNvSpPr txBox="1"/>
          <p:nvPr/>
        </p:nvSpPr>
        <p:spPr>
          <a:xfrm>
            <a:off x="8934450" y="6510444"/>
            <a:ext cx="3217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Lloyd-Smith et al. 2009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76205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1909</Words>
  <Application>Microsoft Macintosh PowerPoint</Application>
  <PresentationFormat>Widescreen</PresentationFormat>
  <Paragraphs>252</Paragraphs>
  <Slides>47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Franklin Gothic Medium</vt:lpstr>
      <vt:lpstr>Office Theme</vt:lpstr>
      <vt:lpstr>PowerPoint Presentation</vt:lpstr>
      <vt:lpstr>But first!  …Biennial measles cycles from build-up of           susceptible kids through births</vt:lpstr>
      <vt:lpstr>Goals for this lecture</vt:lpstr>
      <vt:lpstr>Goals for this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 for this lecture</vt:lpstr>
      <vt:lpstr>SARS-CoV-2 originates from bat-borne coronaviruses in subgenus Sarbecovirus</vt:lpstr>
      <vt:lpstr>SARS-CoV-2 originates from bat-borne coronaviruses in subgenus Sarbecovirus</vt:lpstr>
      <vt:lpstr>Because of coevolution, different animal host groups are associated with different BetaCoV subgenera</vt:lpstr>
      <vt:lpstr>PowerPoint Presentation</vt:lpstr>
      <vt:lpstr>PowerPoint Presentation</vt:lpstr>
      <vt:lpstr>Goals for this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 for this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 for this lecture</vt:lpstr>
      <vt:lpstr>PowerPoint Presentation</vt:lpstr>
      <vt:lpstr>Global vaccination rates track GDP</vt:lpstr>
      <vt:lpstr>Global COVID-19 vaccine roll-out</vt:lpstr>
      <vt:lpstr>Two types of vaccination strategy identified</vt:lpstr>
      <vt:lpstr>Faster responses (concave strategy) mitigate disparities and avert deaths</vt:lpstr>
      <vt:lpstr>Consequences of vaccine stockpiling for epidemic dynamics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12</cp:revision>
  <dcterms:created xsi:type="dcterms:W3CDTF">2024-01-22T16:11:00Z</dcterms:created>
  <dcterms:modified xsi:type="dcterms:W3CDTF">2025-01-08T11:34:28Z</dcterms:modified>
</cp:coreProperties>
</file>